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3" r:id="rId1"/>
  </p:sldMasterIdLst>
  <p:notesMasterIdLst>
    <p:notesMasterId r:id="rId92"/>
  </p:notesMasterIdLst>
  <p:handoutMasterIdLst>
    <p:handoutMasterId r:id="rId93"/>
  </p:handoutMasterIdLst>
  <p:sldIdLst>
    <p:sldId id="256" r:id="rId2"/>
    <p:sldId id="297" r:id="rId3"/>
    <p:sldId id="1654" r:id="rId4"/>
    <p:sldId id="537" r:id="rId5"/>
    <p:sldId id="1340" r:id="rId6"/>
    <p:sldId id="1120" r:id="rId7"/>
    <p:sldId id="1604" r:id="rId8"/>
    <p:sldId id="1688" r:id="rId9"/>
    <p:sldId id="1693" r:id="rId10"/>
    <p:sldId id="382" r:id="rId11"/>
    <p:sldId id="278" r:id="rId12"/>
    <p:sldId id="1687" r:id="rId13"/>
    <p:sldId id="299" r:id="rId14"/>
    <p:sldId id="715" r:id="rId15"/>
    <p:sldId id="1122" r:id="rId16"/>
    <p:sldId id="280" r:id="rId17"/>
    <p:sldId id="257" r:id="rId18"/>
    <p:sldId id="262" r:id="rId19"/>
    <p:sldId id="281" r:id="rId20"/>
    <p:sldId id="260" r:id="rId21"/>
    <p:sldId id="1123" r:id="rId22"/>
    <p:sldId id="1690" r:id="rId23"/>
    <p:sldId id="1689" r:id="rId24"/>
    <p:sldId id="263" r:id="rId25"/>
    <p:sldId id="1549" r:id="rId26"/>
    <p:sldId id="273" r:id="rId27"/>
    <p:sldId id="282" r:id="rId28"/>
    <p:sldId id="274" r:id="rId29"/>
    <p:sldId id="1129" r:id="rId30"/>
    <p:sldId id="380" r:id="rId31"/>
    <p:sldId id="1694" r:id="rId32"/>
    <p:sldId id="275" r:id="rId33"/>
    <p:sldId id="258" r:id="rId34"/>
    <p:sldId id="259" r:id="rId35"/>
    <p:sldId id="609" r:id="rId36"/>
    <p:sldId id="261" r:id="rId37"/>
    <p:sldId id="264" r:id="rId38"/>
    <p:sldId id="557" r:id="rId39"/>
    <p:sldId id="559" r:id="rId40"/>
    <p:sldId id="561" r:id="rId41"/>
    <p:sldId id="267" r:id="rId42"/>
    <p:sldId id="268" r:id="rId43"/>
    <p:sldId id="270" r:id="rId44"/>
    <p:sldId id="269" r:id="rId45"/>
    <p:sldId id="271" r:id="rId46"/>
    <p:sldId id="1464" r:id="rId47"/>
    <p:sldId id="1655" r:id="rId48"/>
    <p:sldId id="1656" r:id="rId49"/>
    <p:sldId id="1677" r:id="rId50"/>
    <p:sldId id="1629" r:id="rId51"/>
    <p:sldId id="1469" r:id="rId52"/>
    <p:sldId id="1692" r:id="rId53"/>
    <p:sldId id="1691" r:id="rId54"/>
    <p:sldId id="1675" r:id="rId55"/>
    <p:sldId id="1475" r:id="rId56"/>
    <p:sldId id="1476" r:id="rId57"/>
    <p:sldId id="1478" r:id="rId58"/>
    <p:sldId id="1686" r:id="rId59"/>
    <p:sldId id="1550" r:id="rId60"/>
    <p:sldId id="1480" r:id="rId61"/>
    <p:sldId id="1481" r:id="rId62"/>
    <p:sldId id="1482" r:id="rId63"/>
    <p:sldId id="1483" r:id="rId64"/>
    <p:sldId id="1484" r:id="rId65"/>
    <p:sldId id="1485" r:id="rId66"/>
    <p:sldId id="1486" r:id="rId67"/>
    <p:sldId id="1697" r:id="rId68"/>
    <p:sldId id="1696" r:id="rId69"/>
    <p:sldId id="1489" r:id="rId70"/>
    <p:sldId id="1551" r:id="rId71"/>
    <p:sldId id="1491" r:id="rId72"/>
    <p:sldId id="1492" r:id="rId73"/>
    <p:sldId id="1493" r:id="rId74"/>
    <p:sldId id="1494" r:id="rId75"/>
    <p:sldId id="1495" r:id="rId76"/>
    <p:sldId id="1695" r:id="rId77"/>
    <p:sldId id="1497" r:id="rId78"/>
    <p:sldId id="1498" r:id="rId79"/>
    <p:sldId id="1499" r:id="rId80"/>
    <p:sldId id="1500" r:id="rId81"/>
    <p:sldId id="1501" r:id="rId82"/>
    <p:sldId id="1502" r:id="rId83"/>
    <p:sldId id="1503" r:id="rId84"/>
    <p:sldId id="1504" r:id="rId85"/>
    <p:sldId id="1505" r:id="rId86"/>
    <p:sldId id="1506" r:id="rId87"/>
    <p:sldId id="1507" r:id="rId88"/>
    <p:sldId id="1508" r:id="rId89"/>
    <p:sldId id="1509" r:id="rId90"/>
    <p:sldId id="1510" r:id="rId91"/>
  </p:sldIdLst>
  <p:sldSz cx="9144000" cy="6858000" type="screen4x3"/>
  <p:notesSz cx="7099300" cy="10234613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EA4"/>
    <a:srgbClr val="FFCC00"/>
    <a:srgbClr val="DE5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94585" autoAdjust="0"/>
  </p:normalViewPr>
  <p:slideViewPr>
    <p:cSldViewPr>
      <p:cViewPr varScale="1">
        <p:scale>
          <a:sx n="129" d="100"/>
          <a:sy n="129" d="100"/>
        </p:scale>
        <p:origin x="96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fld id="{D74BF8E1-20EB-452E-A370-753F5428019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Textmasterformate durch Klicken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93" tIns="47896" rIns="95793" bIns="47896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fld id="{013FCF78-D1D6-4D89-AF56-9EF681B3F8C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C26254-DD47-4BD7-B764-B37957536DC3}" type="slidenum">
              <a:rPr lang="de-CH" altLang="de-DE" sz="1300" smtClean="0"/>
              <a:pPr>
                <a:spcBef>
                  <a:spcPct val="0"/>
                </a:spcBef>
              </a:pPr>
              <a:t>1</a:t>
            </a:fld>
            <a:endParaRPr lang="de-CH" altLang="de-DE" sz="1300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576B55-3435-4472-97B0-2E6866E5CB88}" type="slidenum">
              <a:rPr lang="de-CH" altLang="de-DE" sz="1300" smtClean="0"/>
              <a:pPr>
                <a:spcBef>
                  <a:spcPct val="0"/>
                </a:spcBef>
              </a:pPr>
              <a:t>17</a:t>
            </a:fld>
            <a:endParaRPr lang="de-CH" altLang="de-DE" sz="130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197E79-A461-47CE-AA29-2D8ED8EE37F0}" type="slidenum">
              <a:rPr lang="de-CH" altLang="de-DE" sz="1300" smtClean="0"/>
              <a:pPr>
                <a:spcBef>
                  <a:spcPct val="0"/>
                </a:spcBef>
              </a:pPr>
              <a:t>46</a:t>
            </a:fld>
            <a:endParaRPr lang="de-CH" altLang="de-DE" sz="13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8F5679-9CBC-4399-B6B2-85971FB0E814}" type="slidenum">
              <a:rPr lang="de-CH" altLang="de-DE" sz="1300" smtClean="0"/>
              <a:pPr>
                <a:spcBef>
                  <a:spcPct val="0"/>
                </a:spcBef>
              </a:pPr>
              <a:t>62</a:t>
            </a:fld>
            <a:endParaRPr lang="de-CH" altLang="de-DE" sz="13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8A9C9DC-138D-4998-B32D-D26F04B8D9C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84525815"/>
      </p:ext>
    </p:extLst>
  </p:cSld>
  <p:clrMapOvr>
    <a:masterClrMapping/>
  </p:clrMapOvr>
  <p:transition advTm="10531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D9095-B249-4247-B5D2-A86634BAAA6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10482370"/>
      </p:ext>
    </p:extLst>
  </p:cSld>
  <p:clrMapOvr>
    <a:masterClrMapping/>
  </p:clrMapOvr>
  <p:transition advTm="10531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836A8-B847-46C3-8443-F4DA0E3603F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84839141"/>
      </p:ext>
    </p:extLst>
  </p:cSld>
  <p:clrMapOvr>
    <a:masterClrMapping/>
  </p:clrMapOvr>
  <p:transition advTm="10531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80E5-538B-4AF3-AA13-DDD6C87A3D7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738753789"/>
      </p:ext>
    </p:extLst>
  </p:cSld>
  <p:clrMapOvr>
    <a:masterClrMapping/>
  </p:clrMapOvr>
  <p:transition advTm="10531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CE92F-6EF4-4727-AA65-4B2FA54A61F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372561305"/>
      </p:ext>
    </p:extLst>
  </p:cSld>
  <p:clrMapOvr>
    <a:masterClrMapping/>
  </p:clrMapOvr>
  <p:transition advTm="10531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3D516-7701-4B6E-A893-33A498964DF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12156834"/>
      </p:ext>
    </p:extLst>
  </p:cSld>
  <p:clrMapOvr>
    <a:masterClrMapping/>
  </p:clrMapOvr>
  <p:transition advTm="10531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530E8-E1B4-4B4C-8B67-FF54D54CE1B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202717450"/>
      </p:ext>
    </p:extLst>
  </p:cSld>
  <p:clrMapOvr>
    <a:masterClrMapping/>
  </p:clrMapOvr>
  <p:transition advTm="10531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650B7-3933-415D-A2E3-5687597AEBF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28991218"/>
      </p:ext>
    </p:extLst>
  </p:cSld>
  <p:clrMapOvr>
    <a:masterClrMapping/>
  </p:clrMapOvr>
  <p:transition advTm="10531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5DC8-6F62-4535-8B74-19DB4C0D8D5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940306455"/>
      </p:ext>
    </p:extLst>
  </p:cSld>
  <p:clrMapOvr>
    <a:masterClrMapping/>
  </p:clrMapOvr>
  <p:transition advTm="10531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4DCF1-8296-4B99-BDC6-90B60780D6C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82395122"/>
      </p:ext>
    </p:extLst>
  </p:cSld>
  <p:clrMapOvr>
    <a:masterClrMapping/>
  </p:clrMapOvr>
  <p:transition advTm="10531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C206E-28ED-464F-B121-371BCBE0ECC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</p:spTree>
    <p:extLst>
      <p:ext uri="{BB962C8B-B14F-4D97-AF65-F5344CB8AC3E}">
        <p14:creationId xmlns:p14="http://schemas.microsoft.com/office/powerpoint/2010/main" val="733777289"/>
      </p:ext>
    </p:extLst>
  </p:cSld>
  <p:clrMapOvr>
    <a:masterClrMapping/>
  </p:clrMapOvr>
  <p:transition advTm="10531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E330B-9717-42D0-90AB-4EB9A1BCDDA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80394818"/>
      </p:ext>
    </p:extLst>
  </p:cSld>
  <p:clrMapOvr>
    <a:masterClrMapping/>
  </p:clrMapOvr>
  <p:transition advTm="10531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00"/>
            </a:gs>
            <a:gs pos="16000">
              <a:srgbClr val="FFCC00"/>
            </a:gs>
            <a:gs pos="63000">
              <a:srgbClr val="FF0000"/>
            </a:gs>
            <a:gs pos="100000">
              <a:srgbClr val="0070C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en-US" altLang="de-DE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rgbClr val="FEFEF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accent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CH"/>
              <a:t>Copyright by Gemeinde Wigoltingen, CH-8556 Wigoltingen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828C2867-D6BF-4560-A30F-76FC9BCEC08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7" r:id="rId8"/>
    <p:sldLayoutId id="2147485538" r:id="rId9"/>
    <p:sldLayoutId id="2147485533" r:id="rId10"/>
    <p:sldLayoutId id="2147485534" r:id="rId11"/>
    <p:sldLayoutId id="2147485539" r:id="rId12"/>
  </p:sldLayoutIdLst>
  <p:transition advTm="10531"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emf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emf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../media/image3.emf"/><Relationship Id="rId4" Type="http://schemas.openxmlformats.org/officeDocument/2006/relationships/image" Target="../media/image10.jpeg"/><Relationship Id="rId9" Type="http://schemas.openxmlformats.org/officeDocument/2006/relationships/image" Target="../media/image2.png"/><Relationship Id="rId1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3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741363"/>
            <a:ext cx="977900" cy="1044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3800" y="2636838"/>
            <a:ext cx="2879725" cy="2449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Gemeindeverwaltung 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Oberdorfstrasse 15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CH-8556 Wigoltingen</a:t>
            </a:r>
          </a:p>
          <a:p>
            <a:pPr eaLnBrk="1" hangingPunct="1">
              <a:lnSpc>
                <a:spcPct val="90000"/>
              </a:lnSpc>
            </a:pPr>
            <a:endParaRPr lang="de-CH" altLang="de-DE" sz="140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Tel. +41 58 346 81 00</a:t>
            </a:r>
          </a:p>
          <a:p>
            <a:pPr eaLnBrk="1" hangingPunct="1">
              <a:lnSpc>
                <a:spcPct val="90000"/>
              </a:lnSpc>
            </a:pPr>
            <a:endParaRPr lang="de-CH" altLang="de-DE" sz="140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www.wigoltingen.ch         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info@wigoltingen.ch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738188"/>
            <a:ext cx="48879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2"/>
          <p:cNvSpPr txBox="1">
            <a:spLocks noChangeArrowheads="1"/>
          </p:cNvSpPr>
          <p:nvPr/>
        </p:nvSpPr>
        <p:spPr bwMode="auto">
          <a:xfrm>
            <a:off x="2195513" y="5818188"/>
            <a:ext cx="5184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de-DE" sz="1000">
                <a:solidFill>
                  <a:schemeClr val="tx1"/>
                </a:solidFill>
                <a:latin typeface="Arial" panose="020B0604020202020204" pitchFamily="34" charset="0"/>
              </a:rPr>
              <a:t>Copyright by Gemeinde Wigoltingen, CH-8556 Wigoltingen</a:t>
            </a:r>
          </a:p>
        </p:txBody>
      </p:sp>
      <p:pic>
        <p:nvPicPr>
          <p:cNvPr id="7174" name="Picture 7" descr="U:\Documents\Diverses\Homepage Wigoltingen\Fotos\Verwaltung\DSC00088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420938"/>
            <a:ext cx="39370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531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971550" y="1052513"/>
            <a:ext cx="7024688" cy="792162"/>
          </a:xfrm>
        </p:spPr>
        <p:txBody>
          <a:bodyPr/>
          <a:lstStyle/>
          <a:p>
            <a:pPr eaLnBrk="1" hangingPunct="1"/>
            <a:r>
              <a:rPr lang="de-CH" altLang="de-DE" smtClean="0"/>
              <a:t>Angebote und Preisliste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138267"/>
              </p:ext>
            </p:extLst>
          </p:nvPr>
        </p:nvGraphicFramePr>
        <p:xfrm>
          <a:off x="1042988" y="2324100"/>
          <a:ext cx="7489825" cy="3559336"/>
        </p:xfrm>
        <a:graphic>
          <a:graphicData uri="http://schemas.openxmlformats.org/drawingml/2006/table">
            <a:tbl>
              <a:tblPr/>
              <a:tblGrid>
                <a:gridCol w="5501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Fahnen 100 x 100 cm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200.00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Fahnen 150 x 150 cm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250.00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Gläser mit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5.00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Handel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25.00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Ansteck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 Pin mit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2.00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 - Aufkleber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2.00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Postkarten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gratis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94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86725" cy="1143000"/>
          </a:xfrm>
        </p:spPr>
        <p:txBody>
          <a:bodyPr/>
          <a:lstStyle/>
          <a:p>
            <a:pPr eaLnBrk="1" hangingPunct="1"/>
            <a:r>
              <a:rPr lang="de-CH" altLang="de-DE" smtClean="0"/>
              <a:t>Geschichte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708400" y="1989138"/>
            <a:ext cx="4967288" cy="2614612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Erstmalig wird Wigoltingen im Jahr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889 unter dem Namen </a:t>
            </a:r>
            <a:r>
              <a:rPr lang="de-CH" altLang="de-DE" sz="2000" dirty="0" err="1" smtClean="0"/>
              <a:t>Wigoltinga</a:t>
            </a:r>
            <a:r>
              <a:rPr lang="de-CH" altLang="de-DE" sz="2000" dirty="0" smtClean="0"/>
              <a:t> erwähnt.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Um 1155 wird Wigoltingen nochmals genannt.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Das Dorf kommt später in den Besitz der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Dompropstei Konstanz, welche das Gebiet den Freiherren von Altenklingen überträgt.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1664 kam es zum sogenannten </a:t>
            </a:r>
            <a:r>
              <a:rPr lang="de-CH" altLang="de-DE" sz="2000" dirty="0" err="1" smtClean="0"/>
              <a:t>Wigoltingerhandel</a:t>
            </a:r>
            <a:r>
              <a:rPr lang="de-CH" altLang="de-DE" sz="2000" dirty="0" smtClean="0"/>
              <a:t>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39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476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14350" y="1555750"/>
            <a:ext cx="32385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4652963"/>
            <a:ext cx="83518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de-CH" altLang="de-DE" sz="18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Im Jahr 1704 wird in Wigoltingen das erste Gemeindehaus gebaut.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1803 trat Wigoltingen als Teil des Kantons Thurgau der Eidgenossenschaft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bei und wählte den ersten Gemeinderat.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de-CH" altLang="de-DE" sz="2000" dirty="0" smtClean="0"/>
          </a:p>
        </p:txBody>
      </p:sp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03238"/>
            <a:ext cx="8040687" cy="1143000"/>
          </a:xfrm>
        </p:spPr>
        <p:txBody>
          <a:bodyPr/>
          <a:lstStyle/>
          <a:p>
            <a:pPr eaLnBrk="1" hangingPunct="1"/>
            <a:r>
              <a:rPr lang="de-CH" altLang="de-DE" sz="3400" dirty="0" smtClean="0"/>
              <a:t>Gemeinde-Sprechstunden</a:t>
            </a:r>
          </a:p>
        </p:txBody>
      </p:sp>
      <p:graphicFrame>
        <p:nvGraphicFramePr>
          <p:cNvPr id="203841" name="Group 6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754063" y="1628775"/>
          <a:ext cx="8588375" cy="6020830"/>
        </p:xfrm>
        <a:graphic>
          <a:graphicData uri="http://schemas.openxmlformats.org/drawingml/2006/table">
            <a:tbl>
              <a:tblPr/>
              <a:tblGrid>
                <a:gridCol w="768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4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Liebe Einwohnerinnen und Einwohner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der Politischen Gemeinde Wigoltingen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 Gemeindeammann-Sprechstunden finden weiterhin statt.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 weiteren Daten sind:</a:t>
                      </a:r>
                      <a:endParaRPr kumimoji="0" lang="de-CH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Samstag, 31.08 09:00 – 11:30 Uhr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Dienstag, 06.09. 19:00 – 20:30 Uhr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Samstag, 21.09. 09:00 – 11:30 Uhr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Ich freue mich auf Ihren Besuch.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Franca Burkhardt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Gemeindepräsidentin</a:t>
                      </a: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82568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6738"/>
            <a:ext cx="4089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350"/>
            <a:ext cx="42465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„Bücher-Ecke“ Wigoltingen</a:t>
            </a: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Gemeindehaus.</a:t>
            </a:r>
            <a:endParaRPr lang="de-CH" altLang="de-D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Die Bücher-Ecke ist jeden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Donnerstag-Nachmittag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Von 14.00 – 18.30 Uhr geöffnet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endParaRPr lang="de-CH" altLang="de-DE" sz="18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Jeder und jede darf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sich bedienen -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bringen und holen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oder beides.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1200" b="1" dirty="0" smtClean="0">
              <a:solidFill>
                <a:srgbClr val="FF0000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14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accent1"/>
              </a:solidFill>
            </a:endParaRPr>
          </a:p>
        </p:txBody>
      </p:sp>
      <p:pic>
        <p:nvPicPr>
          <p:cNvPr id="23556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1463"/>
            <a:ext cx="1431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3038"/>
            <a:ext cx="2784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0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0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052513"/>
            <a:ext cx="7167563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Geschichte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62113"/>
            <a:ext cx="8210550" cy="2127250"/>
          </a:xfrm>
        </p:spPr>
        <p:txBody>
          <a:bodyPr rtlCol="0">
            <a:normAutofit lnSpcReduction="10000"/>
          </a:bodyPr>
          <a:lstStyle/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1800" dirty="0" smtClean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	Die heutige politische Gemeinde Wigoltingen wurde 1995 durch die Zusammenlegung der früheren </a:t>
            </a:r>
            <a:r>
              <a:rPr lang="de-CH" altLang="de-DE" sz="2000" dirty="0" err="1" smtClean="0"/>
              <a:t>Munizipalgemeinde</a:t>
            </a:r>
            <a:r>
              <a:rPr lang="de-CH" altLang="de-DE" sz="2000" dirty="0" smtClean="0"/>
              <a:t> Wigoltingen mit ihren Ortsgemeinden </a:t>
            </a:r>
            <a:r>
              <a:rPr lang="de-CH" altLang="de-DE" sz="2000" dirty="0" err="1" smtClean="0"/>
              <a:t>IIllhart</a:t>
            </a:r>
            <a:r>
              <a:rPr lang="de-CH" altLang="de-DE" sz="2000" dirty="0" smtClean="0"/>
              <a:t>, </a:t>
            </a:r>
            <a:r>
              <a:rPr lang="de-CH" altLang="de-DE" sz="2000" dirty="0" err="1" smtClean="0"/>
              <a:t>Engwang</a:t>
            </a:r>
            <a:r>
              <a:rPr lang="de-CH" altLang="de-DE" sz="2000" dirty="0" smtClean="0"/>
              <a:t>, </a:t>
            </a:r>
            <a:r>
              <a:rPr lang="de-CH" altLang="de-DE" sz="2000" dirty="0" err="1" smtClean="0"/>
              <a:t>Bonau</a:t>
            </a:r>
            <a:r>
              <a:rPr lang="de-CH" altLang="de-DE" sz="2000" dirty="0" smtClean="0"/>
              <a:t>, Wigoltingen und einer Reihe von Weilern und Höfen gegründet.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/>
              <a:t>	</a:t>
            </a:r>
            <a:r>
              <a:rPr lang="de-CH" altLang="de-DE" sz="2000" dirty="0" smtClean="0"/>
              <a:t>Durch die Fusion erhielt die neue Gesamtgemeinde auch ein neues Gemeindewappen. Man hat von den bisherigen Wappen jeweils ein Symbol in das neue Wappen integriert.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492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746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0" name="AutoShape 11"/>
          <p:cNvSpPr>
            <a:spLocks/>
          </p:cNvSpPr>
          <p:nvPr/>
        </p:nvSpPr>
        <p:spPr bwMode="auto">
          <a:xfrm rot="5400000">
            <a:off x="3887788" y="1427163"/>
            <a:ext cx="1008062" cy="6983412"/>
          </a:xfrm>
          <a:prstGeom prst="rightBrace">
            <a:avLst>
              <a:gd name="adj1" fmla="val 5773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11" name="Text Box 37"/>
          <p:cNvSpPr txBox="1">
            <a:spLocks noChangeArrowheads="1"/>
          </p:cNvSpPr>
          <p:nvPr/>
        </p:nvSpPr>
        <p:spPr bwMode="auto">
          <a:xfrm>
            <a:off x="827088" y="4437063"/>
            <a:ext cx="1171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5612" name="Picture 45" descr="Wigoltingen Wapp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157788"/>
            <a:ext cx="9350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240587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5076825" y="1700213"/>
            <a:ext cx="3887788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Wigoltingen, eine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attraktive Gemeinde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eingebettet zwischen der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Thur und dem Seerücken,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bietet seinen rund 2‘300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Einwohnerinnen und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Einwohnern eine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moderne Infrastruktur und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eine hohe Wohn- und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Lebensqualität. </a:t>
            </a:r>
            <a:br>
              <a:rPr lang="de-CH" altLang="de-DE" sz="2000" smtClean="0"/>
            </a:br>
            <a:r>
              <a:rPr lang="de-CH" altLang="de-DE" smtClean="0"/>
              <a:t/>
            </a:r>
            <a:br>
              <a:rPr lang="de-CH" altLang="de-DE" smtClean="0"/>
            </a:br>
            <a:r>
              <a:rPr lang="de-CH" altLang="de-DE" sz="2600" smtClean="0"/>
              <a:t/>
            </a:r>
            <a:br>
              <a:rPr lang="de-CH" altLang="de-DE" sz="2600" smtClean="0"/>
            </a:br>
            <a:endParaRPr lang="de-CH" altLang="de-DE" sz="2600" smtClean="0"/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76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476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13"/>
          <p:cNvSpPr>
            <a:spLocks noChangeArrowheads="1"/>
          </p:cNvSpPr>
          <p:nvPr/>
        </p:nvSpPr>
        <p:spPr bwMode="auto">
          <a:xfrm>
            <a:off x="539750" y="5300663"/>
            <a:ext cx="456247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Eine reizvolle und intakte Landschaft lädt ein zu Wanderungen und Radtouren.</a:t>
            </a:r>
            <a:r>
              <a:rPr lang="de-CH" altLang="de-DE" sz="1800" dirty="0" smtClean="0"/>
              <a:t/>
            </a:r>
            <a:br>
              <a:rPr lang="de-CH" altLang="de-DE" sz="1800" dirty="0" smtClean="0"/>
            </a:br>
            <a:endParaRPr lang="de-CH" altLang="de-DE" sz="1800" dirty="0" smtClean="0"/>
          </a:p>
        </p:txBody>
      </p:sp>
      <p:pic>
        <p:nvPicPr>
          <p:cNvPr id="26631" name="Picture 14" descr="PICT0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4113212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787400"/>
            <a:ext cx="7024687" cy="6969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Gemeinde Wigoltingen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067175" y="1928813"/>
            <a:ext cx="4373563" cy="1439862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Über die Autobahn A7 und die </a:t>
            </a:r>
          </a:p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SBB-Linie Winterthur-Romanshorn </a:t>
            </a:r>
          </a:p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sind unsere Dörfer verkehrsmässig ausgezeichnet erschlossen.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marL="0" indent="0" eaLnBrk="1" hangingPunct="1">
              <a:lnSpc>
                <a:spcPct val="85000"/>
              </a:lnSpc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de-CH" altLang="de-DE" sz="1800" smtClean="0"/>
              <a:t/>
            </a:r>
            <a:br>
              <a:rPr lang="de-CH" altLang="de-DE" sz="1800" smtClean="0"/>
            </a:br>
            <a:endParaRPr lang="de-CH" altLang="de-DE" sz="1800" smtClean="0"/>
          </a:p>
        </p:txBody>
      </p:sp>
      <p:pic>
        <p:nvPicPr>
          <p:cNvPr id="28676" name="Picture 4" descr="Bonau, Bahnlinie, Februar 2008 (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21113"/>
            <a:ext cx="361156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4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444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 descr="IMG_5789_bearbeitet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05263"/>
            <a:ext cx="33909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IMG_5771_bearbeitet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663700"/>
            <a:ext cx="2952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908050"/>
            <a:ext cx="7478712" cy="673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Gemeinde Wigoltingen</a:t>
            </a:r>
          </a:p>
        </p:txBody>
      </p:sp>
      <p:sp>
        <p:nvSpPr>
          <p:cNvPr id="29699" name="Rectangle 9"/>
          <p:cNvSpPr>
            <a:spLocks noGrp="1" noChangeArrowheads="1"/>
          </p:cNvSpPr>
          <p:nvPr>
            <p:ph idx="1"/>
          </p:nvPr>
        </p:nvSpPr>
        <p:spPr>
          <a:xfrm>
            <a:off x="754063" y="1806575"/>
            <a:ext cx="4359275" cy="15128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Die Bahn bietet im Halbstunden-takt Verbindungen in die Wirtschaftsmetropole Zürich an.</a:t>
            </a:r>
            <a:r>
              <a:rPr lang="de-CH" altLang="de-DE" sz="1800" smtClean="0"/>
              <a:t> 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571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571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IMG_5791_bearbeite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806575"/>
            <a:ext cx="35956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IMG_5780_bearbeitet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82988"/>
            <a:ext cx="3529012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4572000" y="4365625"/>
            <a:ext cx="4321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In nur 40 Minuten kann der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interkontinentale Flughafen Zürich-Kloten über die Autobahn A7 erreicht werden.</a:t>
            </a:r>
            <a:br>
              <a:rPr lang="de-CH" altLang="de-DE" sz="2000" dirty="0" smtClean="0">
                <a:latin typeface="+mn-lt"/>
              </a:rPr>
            </a:br>
            <a:endParaRPr lang="de-CH" altLang="de-DE" sz="2000" dirty="0" smtClean="0">
              <a:latin typeface="+mn-lt"/>
            </a:endParaRPr>
          </a:p>
        </p:txBody>
      </p:sp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4988"/>
            <a:ext cx="80025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Öffnungszeiten Gemeindeverwaltung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06438" y="2338388"/>
            <a:ext cx="6848475" cy="3508375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Montag und Mittwoch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17.00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b="1" dirty="0" smtClean="0"/>
              <a:t>Dienstag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dirty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DE" altLang="de-DE" sz="2200" b="1" dirty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Donnerstag</a:t>
            </a:r>
            <a:r>
              <a:rPr lang="de-DE" altLang="de-DE" sz="2200" dirty="0" smtClean="0"/>
              <a:t>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18.30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Freitag</a:t>
            </a: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13.00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          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					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33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81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05325" y="4418013"/>
            <a:ext cx="40274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Gemeindeverwaltung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Oberdorfstrasse 15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CH-8556 Wigoltingen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www.wigoltingen.ch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info@wigoltingen.ch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Tel</a:t>
            </a:r>
            <a:r>
              <a:rPr lang="de-CH" altLang="de-DE" sz="1400" dirty="0">
                <a:latin typeface="+mn-lt"/>
              </a:rPr>
              <a:t>. +41 58 346 81 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</p:txBody>
      </p:sp>
      <p:pic>
        <p:nvPicPr>
          <p:cNvPr id="92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25" y="1917345"/>
            <a:ext cx="3994150" cy="26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736600"/>
            <a:ext cx="7024688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367213" y="1557338"/>
            <a:ext cx="4752975" cy="2519362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 smtClean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Viele Familien schätzen das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umfassende  Bildungsangebot in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unserer Region. Von der Volksschule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in der Gemeinde, über das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Berufsbildungszentrum in Weinfelden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bis zur Mittelschule Frauenfeld und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Kreuzlingen stehen unseren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jungen Leuten sehr attraktive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Ausbildungsstätten zur Verfügung.</a:t>
            </a:r>
            <a:endParaRPr lang="de-CH" altLang="de-DE" dirty="0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34575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06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IMG_01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4076700"/>
            <a:ext cx="28082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48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8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922338" y="1304527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Burkhardt Franca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err="1">
                <a:latin typeface="Trebuchet MS" panose="020B0603020202020204" pitchFamily="34" charset="0"/>
              </a:rPr>
              <a:t>Truninger</a:t>
            </a:r>
            <a:r>
              <a:rPr lang="de-CH" altLang="de-DE" sz="1100" dirty="0">
                <a:latin typeface="Trebuchet MS" panose="020B0603020202020204" pitchFamily="34" charset="0"/>
              </a:rPr>
              <a:t>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1543293"/>
            <a:ext cx="1091647" cy="1636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0778" y="4460587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Hasler Gabriel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31" y="4720684"/>
            <a:ext cx="1293438" cy="1513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93754"/>
      </p:ext>
    </p:extLst>
  </p:cSld>
  <p:clrMapOvr>
    <a:masterClrMapping/>
  </p:clrMapOvr>
  <p:transition advTm="10531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922338" y="1304527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Burkhardt Franca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err="1">
                <a:latin typeface="Trebuchet MS" panose="020B0603020202020204" pitchFamily="34" charset="0"/>
              </a:rPr>
              <a:t>Truninger</a:t>
            </a:r>
            <a:r>
              <a:rPr lang="de-CH" altLang="de-DE" sz="1100" dirty="0">
                <a:latin typeface="Trebuchet MS" panose="020B0603020202020204" pitchFamily="34" charset="0"/>
              </a:rPr>
              <a:t>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1543293"/>
            <a:ext cx="1091647" cy="1636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0778" y="4460587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Hasler Gabriel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31" y="4720684"/>
            <a:ext cx="1293438" cy="1513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02694"/>
      </p:ext>
    </p:extLst>
  </p:cSld>
  <p:clrMapOvr>
    <a:masterClrMapping/>
  </p:clrMapOvr>
  <p:transition advTm="10531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38" y="765175"/>
            <a:ext cx="7024687" cy="719138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284663" y="1989138"/>
            <a:ext cx="4391025" cy="1944687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Besonders stolz sind wir in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Wigoltingen auf das rege kulturelle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und gesellschaftliche Leben.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Zahlreiche Kulturschaffende und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Vereine gestalten ein attraktives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Freizeitangebot.</a:t>
            </a:r>
            <a:br>
              <a:rPr lang="de-CH" altLang="de-DE" sz="2000" dirty="0" smtClean="0"/>
            </a:br>
            <a:endParaRPr lang="de-CH" altLang="de-DE" sz="20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1800" dirty="0" smtClean="0"/>
          </a:p>
        </p:txBody>
      </p:sp>
      <p:pic>
        <p:nvPicPr>
          <p:cNvPr id="34820" name="Picture 8" descr="Umzug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3424237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U:\Documents\Diverses\Homepage Wigoltingen\Fotos\Anlässe\NOS 2014\NOS Schwingen 2014\Homepage Schwingfest 2014\HX8Q618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3716338"/>
            <a:ext cx="378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44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60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„Bücher-Ecke“ Wigoltingen</a:t>
            </a: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Gemeindehaus.</a:t>
            </a:r>
            <a:endParaRPr lang="de-CH" altLang="de-D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Die Bücher-Ecke ist jeden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Donnerstag-Nachmittag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Von 14.00 – 18.30 Uhr geöffnet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endParaRPr lang="de-CH" altLang="de-DE" sz="18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Jeder und jede darf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sich bedienen -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bringen und holen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oder beides.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1200" b="1" dirty="0" smtClean="0">
              <a:solidFill>
                <a:srgbClr val="FF0000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14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accent1"/>
              </a:solidFill>
            </a:endParaRPr>
          </a:p>
        </p:txBody>
      </p:sp>
      <p:pic>
        <p:nvPicPr>
          <p:cNvPr id="23556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1463"/>
            <a:ext cx="1431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3038"/>
            <a:ext cx="2784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63876"/>
      </p:ext>
    </p:extLst>
  </p:cSld>
  <p:clrMapOvr>
    <a:masterClrMapping/>
  </p:clrMapOvr>
  <p:transition advTm="10531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7213600" cy="673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Wigoltingen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6408737" cy="2663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CH" altLang="de-DE" sz="8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Wigoltingen gehört anerkanntermassen zu den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ältesten alemannischen Niederlassungen in der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Ostschweiz.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Die Politische Gemeinde Wigoltingen liegt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eingebettet zwischen Thur und Seerücken. Dieses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Gebiet im Mittelthurgau eignet sich ausgezeichnet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für Spaziergänge und Wanderungen. 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2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412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539750" y="35004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6871" name="Picture 11" descr="IMG_5827_bearbeite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213100"/>
            <a:ext cx="18272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" descr="IMG_5875_bearbeitet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1575"/>
            <a:ext cx="38893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027113"/>
            <a:ext cx="7240587" cy="530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Wigoltingen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Dangwang mit Sän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98613"/>
            <a:ext cx="38258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539750" y="35004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995738" y="4149725"/>
            <a:ext cx="4752975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Die verkehrsfreien Wege entlang der Thur laden zum Verweilen ein.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Oberhalb Wigoltingen finden sich herrliche Spazierwege im Wald. Von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verschiedenen Punkten im ganzen Gemeindegebiet reicht bei gutem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Wetter die Sicht bis ins Säntisgebiet.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CH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897" name="Picture 10" descr="20090813_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1947863"/>
            <a:ext cx="305435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027113"/>
            <a:ext cx="7024687" cy="817562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Wigoltingen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2324100"/>
            <a:ext cx="7058025" cy="3508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DE" altLang="de-DE" smtClean="0"/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867400" y="3505200"/>
            <a:ext cx="25923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Die evangelische Kirche von Wigoltingen</a:t>
            </a:r>
          </a:p>
        </p:txBody>
      </p:sp>
      <p:pic>
        <p:nvPicPr>
          <p:cNvPr id="38919" name="Picture 8" descr="U:\Documents\Diverses\Gewerbeausstellung MüWiGA\MüWiGA 2015\Fotos Gemeinde MüWiGA\DSC039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420938"/>
            <a:ext cx="442436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981075" y="836613"/>
            <a:ext cx="7024688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  Impressionen von Wigoltingen</a:t>
            </a:r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628775"/>
            <a:ext cx="6811962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4988"/>
            <a:ext cx="80025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Öffnungszeiten Gemeindeverwaltung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06438" y="2338388"/>
            <a:ext cx="6848475" cy="3508375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Montag und Mittwoch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17.00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b="1" dirty="0" smtClean="0"/>
              <a:t>Dienstag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dirty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DE" altLang="de-DE" sz="2200" b="1" dirty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Donnerstag</a:t>
            </a:r>
            <a:r>
              <a:rPr lang="de-DE" altLang="de-DE" sz="2200" dirty="0" smtClean="0"/>
              <a:t>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18.30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Freitag</a:t>
            </a: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13.00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          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					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33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81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05325" y="4418013"/>
            <a:ext cx="40274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Gemeindeverwaltung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Oberdorfstrasse 15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CH-8556 Wigoltingen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www.wigoltingen.ch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info@wigoltingen.ch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Tel</a:t>
            </a:r>
            <a:r>
              <a:rPr lang="de-CH" altLang="de-DE" sz="1400" dirty="0">
                <a:latin typeface="+mn-lt"/>
              </a:rPr>
              <a:t>. +41 58 346 81 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</p:txBody>
      </p:sp>
      <p:pic>
        <p:nvPicPr>
          <p:cNvPr id="92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25" y="1917345"/>
            <a:ext cx="3994150" cy="26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672119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981075" y="836613"/>
            <a:ext cx="7024688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  Impressionen von Wigoltingen</a:t>
            </a:r>
          </a:p>
        </p:txBody>
      </p:sp>
      <p:pic>
        <p:nvPicPr>
          <p:cNvPr id="40963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557338"/>
            <a:ext cx="5903912" cy="4425950"/>
          </a:xfrm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908050"/>
            <a:ext cx="7312025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TERMINE ++++ NEWS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4213" y="1628775"/>
          <a:ext cx="7632700" cy="5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r>
                        <a:rPr lang="de-CH" sz="1900" b="0" baseline="0" dirty="0" smtClean="0">
                          <a:solidFill>
                            <a:schemeClr val="tx1"/>
                          </a:solidFill>
                        </a:rPr>
                        <a:t>Die nächsten Termine in der Politischen Gemeinde Wigoltingen:</a:t>
                      </a:r>
                      <a:endParaRPr lang="de-CH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90" marB="457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712788" y="2276873"/>
          <a:ext cx="7963669" cy="4366578"/>
        </p:xfrm>
        <a:graphic>
          <a:graphicData uri="http://schemas.openxmlformats.org/drawingml/2006/table">
            <a:tbl>
              <a:tblPr/>
              <a:tblGrid>
                <a:gridCol w="235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559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baseline="0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694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01.</a:t>
                      </a:r>
                      <a:r>
                        <a:rPr lang="de-CH" baseline="0" dirty="0" smtClean="0"/>
                        <a:t> August</a:t>
                      </a:r>
                      <a:r>
                        <a:rPr lang="de-CH" dirty="0" smtClean="0"/>
                        <a:t> 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1. August</a:t>
                      </a:r>
                      <a:r>
                        <a:rPr lang="de-CH" baseline="0" dirty="0" smtClean="0"/>
                        <a:t> Brunch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331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16.</a:t>
                      </a:r>
                      <a:r>
                        <a:rPr lang="de-CH" baseline="0" dirty="0" smtClean="0"/>
                        <a:t> August 2024</a:t>
                      </a:r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Papiersammlung beim Werkhof</a:t>
                      </a:r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727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baseline="0" dirty="0" smtClean="0"/>
                        <a:t>23. August 2024</a:t>
                      </a:r>
                      <a:endParaRPr lang="de-CH" dirty="0" smtClean="0"/>
                    </a:p>
                    <a:p>
                      <a:endParaRPr lang="de-CH" baseline="0" dirty="0" smtClean="0"/>
                    </a:p>
                    <a:p>
                      <a:r>
                        <a:rPr lang="de-CH" baseline="0" dirty="0" smtClean="0"/>
                        <a:t>31.08.2024</a:t>
                      </a:r>
                      <a:endParaRPr lang="de-CH" baseline="0" dirty="0" smtClean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Obligatorische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smtClean="0"/>
                        <a:t>Bundesübung</a:t>
                      </a:r>
                    </a:p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Gemeindesprechstunde 9:00 – 11:30 Uhr</a:t>
                      </a:r>
                      <a:endParaRPr lang="de-CH" dirty="0" smtClean="0"/>
                    </a:p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432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665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802881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27113"/>
            <a:ext cx="7383462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Wigoltingen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3395662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Das Gemeindehaus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von Wigoltingen an der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Oberdorfstrasse 15</a:t>
            </a:r>
          </a:p>
        </p:txBody>
      </p:sp>
      <p:pic>
        <p:nvPicPr>
          <p:cNvPr id="43012" name="Picture 4" descr="Wigoltingen, Juli 2009 (5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76538"/>
            <a:ext cx="4535488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06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715963"/>
            <a:ext cx="5105400" cy="800100"/>
          </a:xfrm>
        </p:spPr>
        <p:txBody>
          <a:bodyPr/>
          <a:lstStyle/>
          <a:p>
            <a:pPr eaLnBrk="1" hangingPunct="1"/>
            <a:r>
              <a:rPr lang="de-CH" altLang="de-DE" smtClean="0"/>
              <a:t>Ortsteil Bonau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827088" y="1700213"/>
            <a:ext cx="3421062" cy="25209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Bonau ist für die Politische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Gemeinde Wigoltingen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mit der weiten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Thurlandschaft ein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wichtiges und sehr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Schönes Erholungsgebiet.</a:t>
            </a:r>
            <a:endParaRPr lang="de-CH" altLang="de-DE" smtClean="0"/>
          </a:p>
        </p:txBody>
      </p:sp>
      <p:sp>
        <p:nvSpPr>
          <p:cNvPr id="44036" name="Rectangle 5"/>
          <p:cNvSpPr>
            <a:spLocks noGrp="1" noChangeArrowheads="1"/>
          </p:cNvSpPr>
          <p:nvPr>
            <p:ph sz="quarter" idx="14"/>
          </p:nvPr>
        </p:nvSpPr>
        <p:spPr>
          <a:xfrm>
            <a:off x="4645025" y="2312988"/>
            <a:ext cx="3419475" cy="3494087"/>
          </a:xfr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44037" name="Picture 6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 descr="Bonau,Sommer2007, Bänkli (1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844675"/>
            <a:ext cx="39211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42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0" descr="Bonau,Sommer2007, Buch für Walti und HU (4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038600"/>
            <a:ext cx="295116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715963"/>
            <a:ext cx="7239000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76475"/>
            <a:ext cx="6777037" cy="3509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schöne Thurlandschaft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in Bonau.</a:t>
            </a:r>
          </a:p>
        </p:txBody>
      </p:sp>
      <p:pic>
        <p:nvPicPr>
          <p:cNvPr id="45060" name="Picture 4" descr="Thur bei Bon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3775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0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0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Thur, April 2007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268413"/>
            <a:ext cx="42481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6738"/>
            <a:ext cx="4089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350"/>
            <a:ext cx="42465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Weiten von Bonau...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633663"/>
            <a:ext cx="432435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349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49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Bonau,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30273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71500"/>
            <a:ext cx="7169150" cy="769938"/>
          </a:xfrm>
        </p:spPr>
        <p:txBody>
          <a:bodyPr/>
          <a:lstStyle/>
          <a:p>
            <a:pPr eaLnBrk="1" hangingPunct="1"/>
            <a:r>
              <a:rPr lang="de-CH" altLang="de-DE" sz="3500" smtClean="0"/>
              <a:t>Impressionen von Bonau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341438"/>
            <a:ext cx="7559675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6" descr="Weite Felder in der Thurebene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002088"/>
            <a:ext cx="35290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 descr="Thurdamm bei Bon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2088"/>
            <a:ext cx="360521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5232400" y="1620838"/>
            <a:ext cx="3444875" cy="453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Zu einem attraktiven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Naherholungsgebiet im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Raum Wigoltingen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gehört der Vago-Weiher.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539750" y="4797425"/>
            <a:ext cx="4537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Bei der Gemeinde Wigoltingen können Wochen-, Monats- und Jahresfischereikarten bezogen werden.</a:t>
            </a:r>
          </a:p>
        </p:txBody>
      </p:sp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9" descr="S:\Daten\Diverses\Homepage Wigoltingen\Fotos\AAA FOTOS FÜR NEUE HP 2016\Vago Weiher 2016\DSC05093 Vagowei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32400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1" descr="S:\Daten\Diverses\Homepage Wigoltingen\Fotos\AAA FOTOS FÜR NEUE HP 2016\Vago Weiher 2016\DSC05083 Vagoweih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13100"/>
            <a:ext cx="21097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024687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Ortsteil Engwang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4213" y="2276475"/>
            <a:ext cx="3095625" cy="33131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Mit dem prachtvollen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Schloss Altenklingen,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das seit fast 420 Jahren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im Besitz der Familie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Zollikofer ist, hat die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Region Engwang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nebst seinen schönen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Riegelbauten eine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besondere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Sehenswürdigkeit.</a:t>
            </a:r>
            <a:r>
              <a:rPr lang="de-CH" altLang="de-DE" sz="1800" smtClean="0"/>
              <a:t> </a:t>
            </a:r>
          </a:p>
        </p:txBody>
      </p:sp>
      <p:pic>
        <p:nvPicPr>
          <p:cNvPr id="50180" name="Picture 5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9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39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S:\Daten\Diverses\Homepage Wigoltingen\Fotos\AAA FOTOS FÜR NEUE HP 2016\Auswahl Wigoltingen Fotos Redesign HP 2017\Sommer HP Wigoltingen 2017 uebermittelt 14.07.2017\BD26283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2420938"/>
            <a:ext cx="4356100" cy="2886075"/>
          </a:xfrm>
          <a:noFill/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17488"/>
            <a:ext cx="7885112" cy="1143000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Gemeinderat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28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65911962"/>
              </p:ext>
            </p:extLst>
          </p:nvPr>
        </p:nvGraphicFramePr>
        <p:xfrm>
          <a:off x="755650" y="1773238"/>
          <a:ext cx="4032250" cy="4894992"/>
        </p:xfrm>
        <a:graphic>
          <a:graphicData uri="http://schemas.openxmlformats.org/drawingml/2006/table">
            <a:tbl>
              <a:tblPr/>
              <a:tblGrid>
                <a:gridCol w="208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Burkhardt Franca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Gemeindepräsidentin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Gesundheitswesen,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Gesellschaft,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Körperschaften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Fankhauser Andreas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Vize-Gemeindepräsident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Natur und Umwelt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Sedleger Jörg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Abwasser- u. Abfallbewirtschaftung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Heubi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Josua</a:t>
                      </a: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  <a:endParaRPr kumimoji="0" lang="de-C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Öffentliche Sicherheit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Meienberg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Katharina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Flurwesen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Sonja Wiesmann </a:t>
                      </a: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Schätzle</a:t>
                      </a:r>
                      <a:endParaRPr kumimoji="0" lang="de-C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Ehemalige Gemeindepräsidentin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9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Lenherr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Dominik</a:t>
                      </a: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Sozialwesen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Robin Geisser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Gemeindeschreiber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286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950" y="2379663"/>
            <a:ext cx="34099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027113"/>
            <a:ext cx="7024687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Engwang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924300" y="1789113"/>
            <a:ext cx="4029075" cy="31051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Riegelbauten im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Ortsteil Engwang...</a:t>
            </a:r>
          </a:p>
        </p:txBody>
      </p:sp>
      <p:pic>
        <p:nvPicPr>
          <p:cNvPr id="51204" name="Picture 4" descr="Engwang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743075"/>
            <a:ext cx="300037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8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9" descr="S:\Daten\Diverses\Homepage Wigoltingen\Fotos\Engwang\Engwang_Wagerswil 2009_08 (13)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3409950"/>
            <a:ext cx="37544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0" descr="S:\Daten\Diverses\Homepage Wigoltingen\Fotos\Engwang\Engwang, Dorfstrasse, 15.02.2009 (1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052513"/>
            <a:ext cx="11938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836613"/>
            <a:ext cx="6121400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Engwang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52228" name="Picture 4" descr="Wagerswil, August 2009 (2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1684338"/>
            <a:ext cx="665162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2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5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Engwang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53252" name="Picture 5" descr="Engwang 2009 (3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38179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 descr="Engwang,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908050"/>
            <a:ext cx="3267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endParaRPr lang="de-CH" altLang="de-DE" sz="3400" smtClean="0"/>
          </a:p>
        </p:txBody>
      </p:sp>
      <p:pic>
        <p:nvPicPr>
          <p:cNvPr id="54275" name="Picture 4" descr="Lamperswil, Juli 2009 (3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3933825"/>
            <a:ext cx="3455988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0" descr="U:\Documents\Diverses\Homepage Wigoltingen\Fotos\Frühling\Blühende Birnbäume bei Wigoltingen (2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341438"/>
            <a:ext cx="3128963" cy="2087562"/>
          </a:xfrm>
          <a:noFill/>
        </p:spPr>
      </p:pic>
      <p:pic>
        <p:nvPicPr>
          <p:cNvPr id="54279" name="Picture 11" descr="U:\Documents\Diverses\Homepage Wigoltingen\Fotos\Wigoltingen\Winter 2013\DSC01165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41719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024687" cy="6016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</a:t>
            </a:r>
            <a:r>
              <a:rPr lang="de-CH" altLang="de-DE" dirty="0" err="1" smtClean="0"/>
              <a:t>Illhart</a:t>
            </a:r>
            <a:endParaRPr lang="de-CH" altLang="de-DE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188" y="1844675"/>
            <a:ext cx="7413625" cy="10795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Die sonnige und Schöne Lage dieses Gemeindeteils lädt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zu gemütlichen Spaziergängen mit wunderschöner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Aussicht In die Alpen ein.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de-CH" altLang="de-DE" sz="2000" smtClean="0"/>
          </a:p>
        </p:txBody>
      </p:sp>
      <p:pic>
        <p:nvPicPr>
          <p:cNvPr id="55300" name="Picture 5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2" descr="20090813_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4175"/>
            <a:ext cx="31670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5" descr="Illhart, 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86138"/>
            <a:ext cx="448945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908050"/>
            <a:ext cx="7024688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Illhart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56324" name="Picture 5" descr="Lamperswil, August (7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2425"/>
            <a:ext cx="424973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96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349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0" descr="Illhart,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73463"/>
            <a:ext cx="4067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741363"/>
            <a:ext cx="977900" cy="1044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3800" y="2636838"/>
            <a:ext cx="2879725" cy="2449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Gemeindeverwaltung 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Oberdorfstrasse 15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CH-8556 Wigoltingen</a:t>
            </a:r>
          </a:p>
          <a:p>
            <a:pPr eaLnBrk="1" hangingPunct="1">
              <a:lnSpc>
                <a:spcPct val="90000"/>
              </a:lnSpc>
            </a:pPr>
            <a:endParaRPr lang="de-CH" altLang="de-DE" sz="140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Tel. +41 58 346 81 00</a:t>
            </a:r>
          </a:p>
          <a:p>
            <a:pPr eaLnBrk="1" hangingPunct="1">
              <a:lnSpc>
                <a:spcPct val="90000"/>
              </a:lnSpc>
            </a:pPr>
            <a:endParaRPr lang="de-CH" altLang="de-DE" sz="140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www.wigoltingen.ch         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1400" smtClean="0"/>
              <a:t>info@wigoltingen.ch</a:t>
            </a: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738188"/>
            <a:ext cx="48879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12"/>
          <p:cNvSpPr txBox="1">
            <a:spLocks noChangeArrowheads="1"/>
          </p:cNvSpPr>
          <p:nvPr/>
        </p:nvSpPr>
        <p:spPr bwMode="auto">
          <a:xfrm>
            <a:off x="2195513" y="5818188"/>
            <a:ext cx="5184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de-DE" sz="1000">
                <a:solidFill>
                  <a:schemeClr val="tx1"/>
                </a:solidFill>
                <a:latin typeface="Arial" panose="020B0604020202020204" pitchFamily="34" charset="0"/>
              </a:rPr>
              <a:t>Copyright by Gemeinde Wigoltingen, CH-8556 Wigoltingen</a:t>
            </a:r>
          </a:p>
        </p:txBody>
      </p:sp>
      <p:pic>
        <p:nvPicPr>
          <p:cNvPr id="57350" name="Picture 7" descr="U:\Documents\Diverses\Homepage Wigoltingen\Fotos\Verwaltung\DSC00088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420938"/>
            <a:ext cx="39370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531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4988"/>
            <a:ext cx="80025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Öffnungszeiten Gemeindeverwaltung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06438" y="2338388"/>
            <a:ext cx="6848475" cy="3508375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Montag und Mittwoch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17.00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b="1" dirty="0" smtClean="0"/>
              <a:t>Dienstag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dirty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DE" altLang="de-DE" sz="2200" b="1" dirty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Donnerstag</a:t>
            </a:r>
            <a:r>
              <a:rPr lang="de-DE" altLang="de-DE" sz="2200" dirty="0" smtClean="0"/>
              <a:t>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18.30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Freitag</a:t>
            </a: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13.00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          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					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33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81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05325" y="4418013"/>
            <a:ext cx="40274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Gemeindeverwaltung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Oberdorfstrasse 15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CH-8556 Wigoltingen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www.wigoltingen.ch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info@wigoltingen.ch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Tel</a:t>
            </a:r>
            <a:r>
              <a:rPr lang="de-CH" altLang="de-DE" sz="1400" dirty="0">
                <a:latin typeface="+mn-lt"/>
              </a:rPr>
              <a:t>. +41 58 346 81 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</p:txBody>
      </p:sp>
      <p:pic>
        <p:nvPicPr>
          <p:cNvPr id="92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25" y="1917345"/>
            <a:ext cx="3994150" cy="26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529794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4988"/>
            <a:ext cx="80025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Öffnungszeiten Gemeindeverwaltung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06438" y="2338388"/>
            <a:ext cx="6848475" cy="3508375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Montag und Mittwoch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17.00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b="1" dirty="0" smtClean="0"/>
              <a:t>Dienstag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altLang="de-DE" sz="2200" dirty="0"/>
              <a:t>von 08.00 Uhr bis 11.30 Uhr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de-DE" altLang="de-DE" sz="2200" b="1" dirty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Donnerstag</a:t>
            </a:r>
            <a:r>
              <a:rPr lang="de-DE" altLang="de-DE" sz="2200" dirty="0" smtClean="0"/>
              <a:t>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11.30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14.00 Uhr bis 18.30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b="1" dirty="0" smtClean="0"/>
              <a:t>Freitag</a:t>
            </a:r>
            <a:endParaRPr lang="de-DE" altLang="de-DE" sz="2200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von 08.00 Uhr bis 13.00 Uhr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           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altLang="de-DE" sz="2200" dirty="0" smtClean="0"/>
              <a:t>					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33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81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505325" y="4418013"/>
            <a:ext cx="4027488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Gemeindeverwaltung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Oberdorfstrasse 15</a:t>
            </a:r>
            <a:endParaRPr lang="de-CH" altLang="de-DE" sz="5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CH-8556 Wigoltingen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www.wigoltingen.ch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info@wigoltingen.ch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de-CH" altLang="de-DE" sz="1400" dirty="0" smtClean="0">
                <a:latin typeface="+mn-lt"/>
              </a:rPr>
              <a:t>Tel</a:t>
            </a:r>
            <a:r>
              <a:rPr lang="de-CH" altLang="de-DE" sz="1400" dirty="0">
                <a:latin typeface="+mn-lt"/>
              </a:rPr>
              <a:t>. +41 58 346 81 00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de-CH" altLang="de-DE" sz="1400" dirty="0" smtClean="0">
              <a:latin typeface="+mn-lt"/>
            </a:endParaRPr>
          </a:p>
        </p:txBody>
      </p:sp>
      <p:pic>
        <p:nvPicPr>
          <p:cNvPr id="922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225" y="1917345"/>
            <a:ext cx="3994150" cy="26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588725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17488"/>
            <a:ext cx="7885112" cy="1143000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Gemeinderat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288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755650" y="1773238"/>
          <a:ext cx="4032250" cy="4894992"/>
        </p:xfrm>
        <a:graphic>
          <a:graphicData uri="http://schemas.openxmlformats.org/drawingml/2006/table">
            <a:tbl>
              <a:tblPr/>
              <a:tblGrid>
                <a:gridCol w="208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Burkhardt Franca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Gemeindepräsidentin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Gesundheitswesen,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Gesellschaft,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Körperschaften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Fankhauser Andreas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Vize-Gemeindepräsident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Natur und Umwelt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Sedleger Jörg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Abwasser- u. Abfallbewirtschaftung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Heubi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Josua</a:t>
                      </a: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  <a:endParaRPr kumimoji="0" lang="de-C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Öffentliche Sicherheit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Meienberg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Katharina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Flurwesen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Sonja Wiesmann </a:t>
                      </a: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Schätzle</a:t>
                      </a:r>
                      <a:endParaRPr kumimoji="0" lang="de-CH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Ehemalige Gemeindepräsidentin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9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Lenherr</a:t>
                      </a: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Dominik</a:t>
                      </a: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Gemeinderat</a:t>
                      </a: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Sozialwesen</a:t>
                      </a: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Robin Geisser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Gemeindeschreiber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7" marR="91427"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286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950" y="2379663"/>
            <a:ext cx="34099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319134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908050"/>
            <a:ext cx="7169150" cy="6492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Zahlen und Fakten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844675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Gemeindefläche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Gemeindefläche 1713 ha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altLang="de-DE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Höhe über Meer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Bonau 413 m Restaurant </a:t>
            </a:r>
            <a:r>
              <a:rPr lang="de-CH" altLang="de-DE" sz="2000" dirty="0" err="1" smtClean="0"/>
              <a:t>Rössli</a:t>
            </a:r>
            <a:endParaRPr lang="de-CH" altLang="de-DE" sz="2000" dirty="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Wigoltingen 431 m Kirche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Engwang 445 m ehemalige Käserei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Wagerswil 477 m Dorfzentrum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Illhart 539 m </a:t>
            </a:r>
            <a:r>
              <a:rPr lang="de-CH" altLang="de-DE" sz="2000" dirty="0" err="1" smtClean="0"/>
              <a:t>Romonten</a:t>
            </a:r>
            <a:endParaRPr lang="de-CH" altLang="de-DE" sz="2000" dirty="0" smtClean="0"/>
          </a:p>
          <a:p>
            <a:pPr eaLnBrk="1" hangingPunct="1">
              <a:lnSpc>
                <a:spcPct val="90000"/>
              </a:lnSpc>
            </a:pPr>
            <a:endParaRPr lang="de-CH" altLang="de-DE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Einwohnerbestand 31. Dezember 2023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Total Einwohner per 31.12.2023        </a:t>
            </a:r>
            <a:r>
              <a:rPr lang="de-CH" altLang="de-DE" sz="2000" b="1" dirty="0" smtClean="0"/>
              <a:t>2‘642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altLang="de-DE" sz="2000" dirty="0" smtClean="0"/>
          </a:p>
        </p:txBody>
      </p:sp>
      <p:pic>
        <p:nvPicPr>
          <p:cNvPr id="12292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531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908050"/>
            <a:ext cx="7169150" cy="6492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Zahlen und Fakten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844675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Gemeindefläche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Gemeindefläche 1713 ha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altLang="de-DE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Höhe über Meer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Bonau 413 m Restaurant </a:t>
            </a:r>
            <a:r>
              <a:rPr lang="de-CH" altLang="de-DE" sz="2000" dirty="0" err="1" smtClean="0"/>
              <a:t>Rössli</a:t>
            </a:r>
            <a:endParaRPr lang="de-CH" altLang="de-DE" sz="2000" dirty="0" smtClean="0"/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Wigoltingen 431 m Kirche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Engwang 445 m ehemalige Käserei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Wagerswil 477 m Dorfzentrum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Illhart 539 m </a:t>
            </a:r>
            <a:r>
              <a:rPr lang="de-CH" altLang="de-DE" sz="2000" dirty="0" err="1" smtClean="0"/>
              <a:t>Romonten</a:t>
            </a:r>
            <a:endParaRPr lang="de-CH" altLang="de-DE" sz="2000" dirty="0" smtClean="0"/>
          </a:p>
          <a:p>
            <a:pPr eaLnBrk="1" hangingPunct="1">
              <a:lnSpc>
                <a:spcPct val="90000"/>
              </a:lnSpc>
            </a:pPr>
            <a:endParaRPr lang="de-CH" altLang="de-DE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b="1" dirty="0" smtClean="0"/>
              <a:t>Einwohnerbestand 31. Dezember 2023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 smtClean="0"/>
              <a:t>Total Einwohner per 31.12.2023         </a:t>
            </a:r>
            <a:r>
              <a:rPr lang="de-CH" altLang="de-DE" sz="2000" b="1" dirty="0" smtClean="0"/>
              <a:t>2‘642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de-CH" altLang="de-DE" sz="2000" dirty="0" smtClean="0"/>
          </a:p>
        </p:txBody>
      </p:sp>
      <p:pic>
        <p:nvPicPr>
          <p:cNvPr id="12292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909353"/>
      </p:ext>
    </p:extLst>
  </p:cSld>
  <p:clrMapOvr>
    <a:masterClrMapping/>
  </p:clrMapOvr>
  <p:transition spd="slow" advTm="10531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2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2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922338" y="1304527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Burkhardt Franca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err="1">
                <a:latin typeface="Trebuchet MS" panose="020B0603020202020204" pitchFamily="34" charset="0"/>
              </a:rPr>
              <a:t>Truninger</a:t>
            </a:r>
            <a:r>
              <a:rPr lang="de-CH" altLang="de-DE" sz="1100" dirty="0">
                <a:latin typeface="Trebuchet MS" panose="020B0603020202020204" pitchFamily="34" charset="0"/>
              </a:rPr>
              <a:t>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1543293"/>
            <a:ext cx="1091647" cy="1636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0778" y="4460587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Hasler Gabriel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31" y="4720684"/>
            <a:ext cx="1293438" cy="1513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91686"/>
      </p:ext>
    </p:extLst>
  </p:cSld>
  <p:clrMapOvr>
    <a:masterClrMapping/>
  </p:clrMapOvr>
  <p:transition advTm="10531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922338" y="1304527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Burkhardt Franca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err="1">
                <a:latin typeface="Trebuchet MS" panose="020B0603020202020204" pitchFamily="34" charset="0"/>
              </a:rPr>
              <a:t>Truninger</a:t>
            </a:r>
            <a:r>
              <a:rPr lang="de-CH" altLang="de-DE" sz="1100" dirty="0">
                <a:latin typeface="Trebuchet MS" panose="020B0603020202020204" pitchFamily="34" charset="0"/>
              </a:rPr>
              <a:t>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1543293"/>
            <a:ext cx="1091647" cy="1636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0778" y="4460587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Hasler Gabriel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31" y="4720684"/>
            <a:ext cx="1293438" cy="1513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9299"/>
      </p:ext>
    </p:extLst>
  </p:cSld>
  <p:clrMapOvr>
    <a:masterClrMapping/>
  </p:clrMapOvr>
  <p:transition advTm="10531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908050"/>
            <a:ext cx="7312025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TERMINE ++++ NEWS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4213" y="1628775"/>
          <a:ext cx="7632700" cy="5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r>
                        <a:rPr lang="de-CH" sz="1900" b="0" baseline="0" dirty="0" smtClean="0">
                          <a:solidFill>
                            <a:schemeClr val="tx1"/>
                          </a:solidFill>
                        </a:rPr>
                        <a:t>Die nächsten Termine in der Politischen Gemeinde Wigoltingen:</a:t>
                      </a:r>
                      <a:endParaRPr lang="de-CH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90" marB="457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756418"/>
              </p:ext>
            </p:extLst>
          </p:nvPr>
        </p:nvGraphicFramePr>
        <p:xfrm>
          <a:off x="712788" y="2276873"/>
          <a:ext cx="7963669" cy="4366578"/>
        </p:xfrm>
        <a:graphic>
          <a:graphicData uri="http://schemas.openxmlformats.org/drawingml/2006/table">
            <a:tbl>
              <a:tblPr/>
              <a:tblGrid>
                <a:gridCol w="235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559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baseline="0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694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01.</a:t>
                      </a:r>
                      <a:r>
                        <a:rPr lang="de-CH" baseline="0" dirty="0" smtClean="0"/>
                        <a:t> August</a:t>
                      </a:r>
                      <a:r>
                        <a:rPr lang="de-CH" dirty="0" smtClean="0"/>
                        <a:t> 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1. August</a:t>
                      </a:r>
                      <a:r>
                        <a:rPr lang="de-CH" baseline="0" dirty="0" smtClean="0"/>
                        <a:t> Brunch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331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16.</a:t>
                      </a:r>
                      <a:r>
                        <a:rPr lang="de-CH" baseline="0" dirty="0" smtClean="0"/>
                        <a:t> August 2024</a:t>
                      </a:r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Papiersammlung beim Werkhof</a:t>
                      </a:r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727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baseline="0" dirty="0" smtClean="0"/>
                        <a:t>23. August 2024</a:t>
                      </a:r>
                      <a:endParaRPr lang="de-CH" dirty="0" smtClean="0"/>
                    </a:p>
                    <a:p>
                      <a:endParaRPr lang="de-CH" baseline="0" dirty="0" smtClean="0"/>
                    </a:p>
                    <a:p>
                      <a:r>
                        <a:rPr lang="de-CH" baseline="0" dirty="0" smtClean="0"/>
                        <a:t>31.08.2024</a:t>
                      </a:r>
                      <a:endParaRPr lang="de-CH" baseline="0" dirty="0" smtClean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Obligatorische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smtClean="0"/>
                        <a:t>Bundesübung</a:t>
                      </a:r>
                    </a:p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Gemeindesprechstunde 9:00 – 11:30 Uhr</a:t>
                      </a:r>
                      <a:endParaRPr lang="de-CH" dirty="0" smtClean="0"/>
                    </a:p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432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665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06257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>
          <a:xfrm>
            <a:off x="971550" y="1052513"/>
            <a:ext cx="7024688" cy="792162"/>
          </a:xfrm>
        </p:spPr>
        <p:txBody>
          <a:bodyPr/>
          <a:lstStyle/>
          <a:p>
            <a:pPr eaLnBrk="1" hangingPunct="1"/>
            <a:r>
              <a:rPr lang="de-CH" altLang="de-DE" smtClean="0"/>
              <a:t>Angebote und Preisliste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37785"/>
              </p:ext>
            </p:extLst>
          </p:nvPr>
        </p:nvGraphicFramePr>
        <p:xfrm>
          <a:off x="1042988" y="2324100"/>
          <a:ext cx="7489825" cy="3559336"/>
        </p:xfrm>
        <a:graphic>
          <a:graphicData uri="http://schemas.openxmlformats.org/drawingml/2006/table">
            <a:tbl>
              <a:tblPr/>
              <a:tblGrid>
                <a:gridCol w="5501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Fahnen 100 x 100 cm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200.00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Fahnen 150 x 150 cm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250.00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Gläser mit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5.00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Handel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25.00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Ansteck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 Pin mit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2.00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 - Aufkleber </a:t>
                      </a:r>
                      <a:r>
                        <a:rPr kumimoji="0" lang="de-CH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Wigoltinger</a:t>
                      </a: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-Wappen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Fr.     2.00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4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Postkarten</a:t>
                      </a:r>
                    </a:p>
                  </a:txBody>
                  <a:tcPr marL="91445" marR="91445" marT="45719" marB="4571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gratis</a:t>
                      </a:r>
                    </a:p>
                  </a:txBody>
                  <a:tcPr marL="91445" marR="91445" marT="45719" marB="45719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965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86725" cy="1143000"/>
          </a:xfrm>
        </p:spPr>
        <p:txBody>
          <a:bodyPr/>
          <a:lstStyle/>
          <a:p>
            <a:pPr eaLnBrk="1" hangingPunct="1"/>
            <a:r>
              <a:rPr lang="de-CH" altLang="de-DE" smtClean="0"/>
              <a:t>Geschichte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708400" y="1989138"/>
            <a:ext cx="4967288" cy="2614612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Erstmalig wird Wigoltingen im Jahr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889 unter dem Namen </a:t>
            </a:r>
            <a:r>
              <a:rPr lang="de-CH" altLang="de-DE" sz="2000" dirty="0" err="1" smtClean="0"/>
              <a:t>Wigoltinga</a:t>
            </a:r>
            <a:r>
              <a:rPr lang="de-CH" altLang="de-DE" sz="2000" dirty="0" smtClean="0"/>
              <a:t> erwähnt.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Um 1155 wird Wigoltingen nochmals genannt.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Das Dorf kommt später in den Besitz der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Dompropstei Konstanz, welche das Gebiet den Freiherren von Altenklingen überträgt. 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1664 kam es zum sogenannten </a:t>
            </a:r>
            <a:r>
              <a:rPr lang="de-CH" altLang="de-DE" sz="2000" dirty="0" err="1" smtClean="0"/>
              <a:t>Wigoltingerhandel</a:t>
            </a:r>
            <a:r>
              <a:rPr lang="de-CH" altLang="de-DE" sz="2000" dirty="0" smtClean="0"/>
              <a:t>.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 smtClean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39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476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14350" y="1555750"/>
            <a:ext cx="32385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4652963"/>
            <a:ext cx="83518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de-CH" altLang="de-DE" sz="18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Im Jahr 1704 wird in Wigoltingen das erste Gemeindehaus gebaut.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1803 trat Wigoltingen als Teil des Kantons Thurgau der Eidgenossenschaft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1700" dirty="0" smtClean="0">
                <a:latin typeface="+mn-lt"/>
              </a:rPr>
              <a:t>bei und wählte den ersten Gemeinderat.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de-CH" altLang="de-DE" sz="2000" dirty="0" smtClean="0"/>
          </a:p>
        </p:txBody>
      </p:sp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6738"/>
            <a:ext cx="4089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350"/>
            <a:ext cx="42465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03238"/>
            <a:ext cx="8040687" cy="1143000"/>
          </a:xfrm>
        </p:spPr>
        <p:txBody>
          <a:bodyPr/>
          <a:lstStyle/>
          <a:p>
            <a:pPr eaLnBrk="1" hangingPunct="1"/>
            <a:r>
              <a:rPr lang="de-CH" altLang="de-DE" sz="3400" dirty="0" smtClean="0"/>
              <a:t>Gemeinde-Sprechstunden</a:t>
            </a:r>
          </a:p>
        </p:txBody>
      </p:sp>
      <p:graphicFrame>
        <p:nvGraphicFramePr>
          <p:cNvPr id="203841" name="Group 6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41081481"/>
              </p:ext>
            </p:extLst>
          </p:nvPr>
        </p:nvGraphicFramePr>
        <p:xfrm>
          <a:off x="754063" y="1628775"/>
          <a:ext cx="8588375" cy="6020830"/>
        </p:xfrm>
        <a:graphic>
          <a:graphicData uri="http://schemas.openxmlformats.org/drawingml/2006/table">
            <a:tbl>
              <a:tblPr/>
              <a:tblGrid>
                <a:gridCol w="768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4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Liebe Einwohnerinnen und Einwohner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der Politischen Gemeinde Wigoltingen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 Gemeindeammann-Sprechstunden finden weiterhin statt.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 weiteren Daten sind:</a:t>
                      </a:r>
                      <a:endParaRPr kumimoji="0" lang="de-CH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Samstag, 31.08 09:00 – 11:30 Uhr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Dienstag, 06.09. 19:00 – 20:30 Uhr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r>
                        <a:rPr kumimoji="0" lang="de-CH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Samstag, 21.09. 09:00 – 11:30 Uhr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l"/>
                        <a:tabLst/>
                      </a:pPr>
                      <a:endParaRPr kumimoji="0" lang="de-CH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Ich freue mich auf Ihren Besuch.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CH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Franca Burkhardt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CH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Gemeindepräsidentin</a:t>
                      </a: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23" marR="91423" marT="45733" marB="4573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677230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„Bücher-Ecke“ Wigoltingen</a:t>
            </a: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Gemeindehaus.</a:t>
            </a:r>
            <a:endParaRPr lang="de-CH" altLang="de-D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Die Bücher-Ecke ist jeden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Donnerstag-Nachmittag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Von 14.00 – 18.30 Uhr geöffnet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endParaRPr lang="de-CH" altLang="de-DE" sz="18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Jeder und jede darf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sich bedienen -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bringen und holen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oder beides.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1200" b="1" dirty="0" smtClean="0">
              <a:solidFill>
                <a:srgbClr val="FF0000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14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accent1"/>
              </a:solidFill>
            </a:endParaRPr>
          </a:p>
        </p:txBody>
      </p:sp>
      <p:pic>
        <p:nvPicPr>
          <p:cNvPr id="23556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1463"/>
            <a:ext cx="1431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3038"/>
            <a:ext cx="2784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05829"/>
      </p:ext>
    </p:extLst>
  </p:cSld>
  <p:clrMapOvr>
    <a:masterClrMapping/>
  </p:clrMapOvr>
  <p:transition advTm="10531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6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4756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6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052513"/>
            <a:ext cx="7167563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Geschichte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62113"/>
            <a:ext cx="8210550" cy="2127250"/>
          </a:xfrm>
        </p:spPr>
        <p:txBody>
          <a:bodyPr rtlCol="0">
            <a:normAutofit lnSpcReduction="10000"/>
          </a:bodyPr>
          <a:lstStyle/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1800" dirty="0" smtClean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	Die heutige politische Gemeinde Wigoltingen wurde 1995 durch die Zusammenlegung der früheren </a:t>
            </a:r>
            <a:r>
              <a:rPr lang="de-CH" altLang="de-DE" sz="2000" dirty="0" err="1" smtClean="0"/>
              <a:t>Munizipalgemeinde</a:t>
            </a:r>
            <a:r>
              <a:rPr lang="de-CH" altLang="de-DE" sz="2000" dirty="0" smtClean="0"/>
              <a:t> Wigoltingen mit ihren Ortsgemeinden </a:t>
            </a:r>
            <a:r>
              <a:rPr lang="de-CH" altLang="de-DE" sz="2000" dirty="0" err="1" smtClean="0"/>
              <a:t>IIllhart</a:t>
            </a:r>
            <a:r>
              <a:rPr lang="de-CH" altLang="de-DE" sz="2000" dirty="0" smtClean="0"/>
              <a:t>, </a:t>
            </a:r>
            <a:r>
              <a:rPr lang="de-CH" altLang="de-DE" sz="2000" dirty="0" err="1" smtClean="0"/>
              <a:t>Engwang</a:t>
            </a:r>
            <a:r>
              <a:rPr lang="de-CH" altLang="de-DE" sz="2000" dirty="0" smtClean="0"/>
              <a:t>, </a:t>
            </a:r>
            <a:r>
              <a:rPr lang="de-CH" altLang="de-DE" sz="2000" dirty="0" err="1" smtClean="0"/>
              <a:t>Bonau</a:t>
            </a:r>
            <a:r>
              <a:rPr lang="de-CH" altLang="de-DE" sz="2000" dirty="0" smtClean="0"/>
              <a:t>, Wigoltingen und einer Reihe von Weilern und Höfen gegründet.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/>
              <a:t>	</a:t>
            </a:r>
            <a:r>
              <a:rPr lang="de-CH" altLang="de-DE" sz="2000" dirty="0" smtClean="0"/>
              <a:t>Durch die Fusion erhielt die neue Gesamtgemeinde auch ein neues Gemeindewappen. Man hat von den bisherigen Wappen jeweils ein Symbol in das neue Wappen integriert.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492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746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3957638"/>
            <a:ext cx="76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6" name="AutoShape 11"/>
          <p:cNvSpPr>
            <a:spLocks/>
          </p:cNvSpPr>
          <p:nvPr/>
        </p:nvSpPr>
        <p:spPr bwMode="auto">
          <a:xfrm rot="5400000">
            <a:off x="3887788" y="1427163"/>
            <a:ext cx="1008062" cy="6983412"/>
          </a:xfrm>
          <a:prstGeom prst="rightBrace">
            <a:avLst>
              <a:gd name="adj1" fmla="val 5773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5787" name="Text Box 37"/>
          <p:cNvSpPr txBox="1">
            <a:spLocks noChangeArrowheads="1"/>
          </p:cNvSpPr>
          <p:nvPr/>
        </p:nvSpPr>
        <p:spPr bwMode="auto">
          <a:xfrm>
            <a:off x="827088" y="4437063"/>
            <a:ext cx="1171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5788" name="Picture 45" descr="Wigoltingen Wapp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157788"/>
            <a:ext cx="9350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908050"/>
            <a:ext cx="7240587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76803" name="Rectangle 5"/>
          <p:cNvSpPr>
            <a:spLocks noGrp="1" noChangeArrowheads="1"/>
          </p:cNvSpPr>
          <p:nvPr>
            <p:ph idx="1"/>
          </p:nvPr>
        </p:nvSpPr>
        <p:spPr>
          <a:xfrm>
            <a:off x="5076825" y="1700213"/>
            <a:ext cx="3887788" cy="4679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Wigoltingen, eine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attraktive Gemeinde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eingebettet zwischen der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Thur und dem Seerücken,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bietet seinen rund 2‘300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Einwohnerinnen und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Einwohnern eine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moderne Infrastruktur und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eine hohe Wohn- und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Lebensqualität. </a:t>
            </a:r>
            <a:br>
              <a:rPr lang="de-CH" altLang="de-DE" sz="2000" smtClean="0"/>
            </a:br>
            <a:r>
              <a:rPr lang="de-CH" altLang="de-DE" smtClean="0"/>
              <a:t/>
            </a:r>
            <a:br>
              <a:rPr lang="de-CH" altLang="de-DE" smtClean="0"/>
            </a:br>
            <a:r>
              <a:rPr lang="de-CH" altLang="de-DE" sz="2600" smtClean="0"/>
              <a:t/>
            </a:r>
            <a:br>
              <a:rPr lang="de-CH" altLang="de-DE" sz="2600" smtClean="0"/>
            </a:br>
            <a:endParaRPr lang="de-CH" altLang="de-DE" sz="2600" smtClean="0"/>
          </a:p>
        </p:txBody>
      </p:sp>
      <p:pic>
        <p:nvPicPr>
          <p:cNvPr id="7680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76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476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13"/>
          <p:cNvSpPr>
            <a:spLocks noChangeArrowheads="1"/>
          </p:cNvSpPr>
          <p:nvPr/>
        </p:nvSpPr>
        <p:spPr bwMode="auto">
          <a:xfrm>
            <a:off x="539750" y="5300663"/>
            <a:ext cx="456247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Eine reizvolle und intakte Landschaft lädt ein zu Wanderungen und Radtouren.</a:t>
            </a:r>
            <a:r>
              <a:rPr lang="de-CH" altLang="de-DE" sz="1800" dirty="0" smtClean="0"/>
              <a:t/>
            </a:r>
            <a:br>
              <a:rPr lang="de-CH" altLang="de-DE" sz="1800" dirty="0" smtClean="0"/>
            </a:br>
            <a:endParaRPr lang="de-CH" altLang="de-DE" sz="1800" dirty="0" smtClean="0"/>
          </a:p>
        </p:txBody>
      </p:sp>
      <p:pic>
        <p:nvPicPr>
          <p:cNvPr id="76807" name="Picture 14" descr="PICT0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4113212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787400"/>
            <a:ext cx="7024687" cy="6969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Gemeinde Wigoltingen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4067175" y="1928813"/>
            <a:ext cx="4373563" cy="1439862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Über die Autobahn A7 und die </a:t>
            </a:r>
          </a:p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SBB-Linie Winterthur-Romanshorn </a:t>
            </a:r>
          </a:p>
          <a:p>
            <a:pPr marL="0" indent="0" eaLnBrk="1" hangingPunct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sind unsere Dörfer verkehrsmässig ausgezeichnet erschlossen.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marL="0" indent="0" eaLnBrk="1" hangingPunct="1">
              <a:lnSpc>
                <a:spcPct val="85000"/>
              </a:lnSpc>
              <a:buFont typeface="Wingdings" panose="05000000000000000000" pitchFamily="2" charset="2"/>
              <a:buNone/>
            </a:pPr>
            <a:endParaRPr lang="de-CH" altLang="de-DE" sz="18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de-CH" altLang="de-DE" sz="1800" smtClean="0"/>
              <a:t/>
            </a:r>
            <a:br>
              <a:rPr lang="de-CH" altLang="de-DE" sz="1800" smtClean="0"/>
            </a:br>
            <a:endParaRPr lang="de-CH" altLang="de-DE" sz="1800" smtClean="0"/>
          </a:p>
        </p:txBody>
      </p:sp>
      <p:pic>
        <p:nvPicPr>
          <p:cNvPr id="78852" name="Picture 4" descr="Bonau, Bahnlinie, Februar 2008 (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21113"/>
            <a:ext cx="361156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4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444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0" descr="IMG_5789_bearbeitet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05263"/>
            <a:ext cx="33909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1" descr="IMG_5771_bearbeitet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663700"/>
            <a:ext cx="2952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908050"/>
            <a:ext cx="7478712" cy="673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Gemeinde Wigoltingen</a:t>
            </a:r>
          </a:p>
        </p:txBody>
      </p:sp>
      <p:sp>
        <p:nvSpPr>
          <p:cNvPr id="79875" name="Rectangle 9"/>
          <p:cNvSpPr>
            <a:spLocks noGrp="1" noChangeArrowheads="1"/>
          </p:cNvSpPr>
          <p:nvPr>
            <p:ph idx="1"/>
          </p:nvPr>
        </p:nvSpPr>
        <p:spPr>
          <a:xfrm>
            <a:off x="754063" y="1806575"/>
            <a:ext cx="4359275" cy="15128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CH" altLang="de-DE" sz="2000" smtClean="0"/>
              <a:t>Die Bahn bietet im Halbstunden-takt Verbindungen in die Wirtschaftsmetropole Zürich an.</a:t>
            </a:r>
            <a:r>
              <a:rPr lang="de-CH" altLang="de-DE" sz="1800" smtClean="0"/>
              <a:t> </a:t>
            </a:r>
          </a:p>
        </p:txBody>
      </p:sp>
      <p:pic>
        <p:nvPicPr>
          <p:cNvPr id="798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571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571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8" descr="IMG_5791_bearbeite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806575"/>
            <a:ext cx="35956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0" descr="IMG_5780_bearbeitet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82988"/>
            <a:ext cx="3529012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4572000" y="4365625"/>
            <a:ext cx="4321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In nur 40 Minuten kann der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interkontinentale Flughafen Zürich-Kloten über die Autobahn A7 erreicht werden.</a:t>
            </a:r>
            <a:br>
              <a:rPr lang="de-CH" altLang="de-DE" sz="2000" dirty="0" smtClean="0">
                <a:latin typeface="+mn-lt"/>
              </a:rPr>
            </a:br>
            <a:endParaRPr lang="de-CH" altLang="de-DE" sz="2000" dirty="0" smtClean="0">
              <a:latin typeface="+mn-lt"/>
            </a:endParaRPr>
          </a:p>
        </p:txBody>
      </p:sp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736600"/>
            <a:ext cx="7024688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367213" y="1557338"/>
            <a:ext cx="4752975" cy="2519362"/>
          </a:xfrm>
        </p:spPr>
        <p:txBody>
          <a:bodyPr rtlCol="0">
            <a:normAutofit fontScale="70000" lnSpcReduction="20000"/>
          </a:bodyPr>
          <a:lstStyle/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 smtClean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2000" dirty="0"/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Viele Familien schätzen das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umfassende  Bildungsangebot in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unserer Region. Von der Volksschule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in der Gemeinde, über das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Berufsbildungszentrum in Weinfelden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bis zur Mittelschule Frauenfeld und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Kreuzlingen stehen unseren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jungen Leuten sehr attraktive </a:t>
            </a:r>
          </a:p>
          <a:p>
            <a:pPr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600" dirty="0" smtClean="0"/>
              <a:t>Ausbildungsstätten zur Verfügung.</a:t>
            </a:r>
            <a:endParaRPr lang="de-CH" altLang="de-DE" dirty="0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34575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06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 descr="IMG_01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4076700"/>
            <a:ext cx="28082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7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24" name="Inhaltsplatzhalter 2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611188" y="758825"/>
          <a:ext cx="798036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4" name="Acrobat Document" r:id="rId5" imgW="8019860" imgH="5667280" progId="AcroExch.Document.DC">
                  <p:embed/>
                </p:oleObj>
              </mc:Choice>
              <mc:Fallback>
                <p:oleObj name="Acrobat Document" r:id="rId5" imgW="8019860" imgH="5667280" progId="AcroExch.Document.DC">
                  <p:embed/>
                  <p:pic>
                    <p:nvPicPr>
                      <p:cNvPr id="0" name="Inhaltsplatzhalt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58825"/>
                        <a:ext cx="7980362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10531"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922338" y="1304527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Burkhardt Franca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err="1">
                <a:latin typeface="Trebuchet MS" panose="020B0603020202020204" pitchFamily="34" charset="0"/>
              </a:rPr>
              <a:t>Truninger</a:t>
            </a:r>
            <a:r>
              <a:rPr lang="de-CH" altLang="de-DE" sz="1100" dirty="0">
                <a:latin typeface="Trebuchet MS" panose="020B0603020202020204" pitchFamily="34" charset="0"/>
              </a:rPr>
              <a:t>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1543293"/>
            <a:ext cx="1091647" cy="1636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0778" y="4460587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Hasler Gabriel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31" y="4720684"/>
            <a:ext cx="1293438" cy="1513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10432"/>
      </p:ext>
    </p:extLst>
  </p:cSld>
  <p:clrMapOvr>
    <a:masterClrMapping/>
  </p:clrMapOvr>
  <p:transition advTm="10531"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922338" y="1304527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Burkhardt Franca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err="1">
                <a:latin typeface="Trebuchet MS" panose="020B0603020202020204" pitchFamily="34" charset="0"/>
              </a:rPr>
              <a:t>Truninger</a:t>
            </a:r>
            <a:r>
              <a:rPr lang="de-CH" altLang="de-DE" sz="1100" dirty="0">
                <a:latin typeface="Trebuchet MS" panose="020B0603020202020204" pitchFamily="34" charset="0"/>
              </a:rPr>
              <a:t>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1543293"/>
            <a:ext cx="1091647" cy="1636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0778" y="4460587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Hasler Gabriel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31" y="4720684"/>
            <a:ext cx="1293438" cy="1513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23880"/>
      </p:ext>
    </p:extLst>
  </p:cSld>
  <p:clrMapOvr>
    <a:masterClrMapping/>
  </p:clrMapOvr>
  <p:transition advTm="10531">
    <p:split orient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38" y="765175"/>
            <a:ext cx="7024687" cy="719138"/>
          </a:xfrm>
        </p:spPr>
        <p:txBody>
          <a:bodyPr/>
          <a:lstStyle/>
          <a:p>
            <a:pPr eaLnBrk="1" hangingPunct="1"/>
            <a:r>
              <a:rPr lang="de-CH" altLang="de-DE" smtClean="0"/>
              <a:t>Gemeinde Wigoltingen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284663" y="1989138"/>
            <a:ext cx="4391025" cy="1944687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Besonders stolz sind wir in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Wigoltingen auf das rege kulturelle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und gesellschaftliche Leben.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Zahlreiche Kulturschaffende und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Vereine gestalten ein attraktives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CH" altLang="de-DE" sz="2000" dirty="0" smtClean="0"/>
              <a:t>Freizeitangebot.</a:t>
            </a:r>
            <a:br>
              <a:rPr lang="de-CH" altLang="de-DE" sz="2000" dirty="0" smtClean="0"/>
            </a:br>
            <a:endParaRPr lang="de-CH" altLang="de-DE" sz="20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de-CH" altLang="de-DE" sz="1800" dirty="0" smtClean="0"/>
          </a:p>
        </p:txBody>
      </p:sp>
      <p:pic>
        <p:nvPicPr>
          <p:cNvPr id="84996" name="Picture 8" descr="Umzug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3424237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8" descr="U:\Documents\Diverses\Homepage Wigoltingen\Fotos\Anlässe\NOS 2014\NOS Schwingen 2014\Homepage Schwingfest 2014\HX8Q618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3716338"/>
            <a:ext cx="378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44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60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922338" y="1304527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Burkhardt Franca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err="1">
                <a:latin typeface="Trebuchet MS" panose="020B0603020202020204" pitchFamily="34" charset="0"/>
              </a:rPr>
              <a:t>Truninger</a:t>
            </a:r>
            <a:r>
              <a:rPr lang="de-CH" altLang="de-DE" sz="1100" dirty="0">
                <a:latin typeface="Trebuchet MS" panose="020B0603020202020204" pitchFamily="34" charset="0"/>
              </a:rPr>
              <a:t>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1543293"/>
            <a:ext cx="1091647" cy="1636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0778" y="4460587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Hasler Gabriel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31" y="4720684"/>
            <a:ext cx="1293438" cy="1513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154"/>
      </p:ext>
    </p:extLst>
  </p:cSld>
  <p:clrMapOvr>
    <a:masterClrMapping/>
  </p:clrMapOvr>
  <p:transition advTm="10531">
    <p:split orient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b="1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„Bücher-Ecke“ Wigoltingen</a:t>
            </a:r>
            <a: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CH" alt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dirty="0" smtClean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 Gemeindehaus.</a:t>
            </a:r>
            <a:endParaRPr lang="de-CH" altLang="de-DE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Die Bücher-Ecke ist jeden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Donnerstag-Nachmittag 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r>
              <a:rPr lang="de-CH" altLang="de-DE" sz="1800" b="1" dirty="0" smtClean="0">
                <a:solidFill>
                  <a:srgbClr val="FF0000"/>
                </a:solidFill>
              </a:rPr>
              <a:t>Von 14.00 – 18.30 Uhr geöffnet</a:t>
            </a:r>
          </a:p>
          <a:p>
            <a:pPr marL="69850" indent="0" algn="r">
              <a:buFont typeface="Wingdings 2" panose="05020102010507070707" pitchFamily="18" charset="2"/>
              <a:buNone/>
            </a:pPr>
            <a:endParaRPr lang="de-CH" altLang="de-DE" sz="18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Jeder und jede darf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sich bedienen -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bringen und holen 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		oder beides.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1200" b="1" dirty="0" smtClean="0">
              <a:solidFill>
                <a:srgbClr val="FF0000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20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tx1"/>
              </a:solidFill>
            </a:endParaRPr>
          </a:p>
          <a:p>
            <a:pPr marL="69850" indent="0">
              <a:buFont typeface="Wingdings 2" panose="05020102010507070707" pitchFamily="18" charset="2"/>
              <a:buNone/>
            </a:pPr>
            <a:r>
              <a:rPr lang="de-CH" altLang="de-DE" sz="1400" dirty="0" smtClean="0">
                <a:solidFill>
                  <a:schemeClr val="tx1"/>
                </a:solidFill>
              </a:rPr>
              <a:t> </a:t>
            </a:r>
          </a:p>
          <a:p>
            <a:pPr marL="69850" indent="0">
              <a:buFont typeface="Wingdings 2" panose="05020102010507070707" pitchFamily="18" charset="2"/>
              <a:buNone/>
            </a:pPr>
            <a:endParaRPr lang="de-CH" altLang="de-DE" sz="2000" dirty="0" smtClean="0">
              <a:solidFill>
                <a:schemeClr val="accent1"/>
              </a:solidFill>
            </a:endParaRPr>
          </a:p>
        </p:txBody>
      </p:sp>
      <p:pic>
        <p:nvPicPr>
          <p:cNvPr id="23556" name="Grafi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1463"/>
            <a:ext cx="1431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83038"/>
            <a:ext cx="27844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22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69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166840"/>
      </p:ext>
    </p:extLst>
  </p:cSld>
  <p:clrMapOvr>
    <a:masterClrMapping/>
  </p:clrMapOvr>
  <p:transition advTm="10531">
    <p:split orient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7213600" cy="673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Wigoltingen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6408737" cy="2663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CH" altLang="de-DE" sz="8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Wigoltingen gehört anerkanntermassen zu den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ältesten alemannischen Niederlassungen in der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Ostschweiz.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Die Politische Gemeinde Wigoltingen liegt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eingebettet zwischen Thur und Seerücken. Dieses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Gebiet im Mittelthurgau eignet sich ausgezeichnet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CH" altLang="de-DE" sz="1800" smtClean="0"/>
              <a:t>für Spaziergänge und Wanderungen. </a:t>
            </a:r>
          </a:p>
        </p:txBody>
      </p:sp>
      <p:pic>
        <p:nvPicPr>
          <p:cNvPr id="870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2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412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9"/>
          <p:cNvSpPr txBox="1">
            <a:spLocks noChangeArrowheads="1"/>
          </p:cNvSpPr>
          <p:nvPr/>
        </p:nvSpPr>
        <p:spPr bwMode="auto">
          <a:xfrm>
            <a:off x="539750" y="35004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7047" name="Picture 11" descr="IMG_5827_bearbeitet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213100"/>
            <a:ext cx="18272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12" descr="IMG_5875_bearbeitet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1575"/>
            <a:ext cx="38893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027113"/>
            <a:ext cx="7240587" cy="530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Wigoltingen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 descr="Dangwang mit Sän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98613"/>
            <a:ext cx="38258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39750" y="3500438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995738" y="4149725"/>
            <a:ext cx="4752975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Die verkehrsfreien Wege entlang der Thur laden zum Verweilen ein.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Oberhalb Wigoltingen finden sich herrliche Spazierwege im Wald. Von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verschiedenen Punkten im ganzen Gemeindegebiet reicht bei gutem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800">
                <a:solidFill>
                  <a:schemeClr val="tx1"/>
                </a:solidFill>
                <a:latin typeface="Arial" panose="020B0604020202020204" pitchFamily="34" charset="0"/>
              </a:rPr>
              <a:t>Wetter die Sicht bis ins Säntisgebiet.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CH" altLang="de-DE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8073" name="Picture 10" descr="20090813_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1947863"/>
            <a:ext cx="305435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027113"/>
            <a:ext cx="7024687" cy="817562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Wigoltingen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2324100"/>
            <a:ext cx="7058025" cy="3508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DE" altLang="de-DE" smtClean="0"/>
          </a:p>
        </p:txBody>
      </p:sp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867400" y="3505200"/>
            <a:ext cx="25923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Die evangelische Kirche von Wigoltingen</a:t>
            </a:r>
          </a:p>
        </p:txBody>
      </p:sp>
      <p:pic>
        <p:nvPicPr>
          <p:cNvPr id="89095" name="Picture 8" descr="U:\Documents\Diverses\Gewerbeausstellung MüWiGA\MüWiGA 2015\Fotos Gemeinde MüWiGA\DSC039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420938"/>
            <a:ext cx="442436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1"/>
          <p:cNvSpPr>
            <a:spLocks noGrp="1"/>
          </p:cNvSpPr>
          <p:nvPr>
            <p:ph type="title"/>
          </p:nvPr>
        </p:nvSpPr>
        <p:spPr>
          <a:xfrm>
            <a:off x="981075" y="836613"/>
            <a:ext cx="7024688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  Impressionen von Wigoltingen</a:t>
            </a:r>
          </a:p>
        </p:txBody>
      </p:sp>
      <p:pic>
        <p:nvPicPr>
          <p:cNvPr id="901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628775"/>
            <a:ext cx="6811962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>
          <a:xfrm>
            <a:off x="981075" y="836613"/>
            <a:ext cx="7024688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  Impressionen von Wigoltingen</a:t>
            </a:r>
          </a:p>
        </p:txBody>
      </p:sp>
      <p:pic>
        <p:nvPicPr>
          <p:cNvPr id="91139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557338"/>
            <a:ext cx="5903912" cy="4425950"/>
          </a:xfrm>
        </p:spPr>
      </p:pic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17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908050"/>
            <a:ext cx="7312025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TERMINE ++++ NEWS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4213" y="1628775"/>
          <a:ext cx="7632700" cy="5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r>
                        <a:rPr lang="de-CH" sz="1900" b="0" baseline="0" dirty="0" smtClean="0">
                          <a:solidFill>
                            <a:schemeClr val="tx1"/>
                          </a:solidFill>
                        </a:rPr>
                        <a:t>Die nächsten Termine in der Politischen Gemeinde Wigoltingen:</a:t>
                      </a:r>
                      <a:endParaRPr lang="de-CH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90" marB="457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712788" y="2276873"/>
          <a:ext cx="7963669" cy="4366578"/>
        </p:xfrm>
        <a:graphic>
          <a:graphicData uri="http://schemas.openxmlformats.org/drawingml/2006/table">
            <a:tbl>
              <a:tblPr/>
              <a:tblGrid>
                <a:gridCol w="235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559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baseline="0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694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01.</a:t>
                      </a:r>
                      <a:r>
                        <a:rPr lang="de-CH" baseline="0" dirty="0" smtClean="0"/>
                        <a:t> August</a:t>
                      </a:r>
                      <a:r>
                        <a:rPr lang="de-CH" dirty="0" smtClean="0"/>
                        <a:t> 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1. August</a:t>
                      </a:r>
                      <a:r>
                        <a:rPr lang="de-CH" baseline="0" dirty="0" smtClean="0"/>
                        <a:t> Brunch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331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16.</a:t>
                      </a:r>
                      <a:r>
                        <a:rPr lang="de-CH" baseline="0" dirty="0" smtClean="0"/>
                        <a:t> August 2024</a:t>
                      </a:r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Papiersammlung beim Werkhof</a:t>
                      </a:r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727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baseline="0" dirty="0" smtClean="0"/>
                        <a:t>23. August 2024</a:t>
                      </a:r>
                      <a:endParaRPr lang="de-CH" dirty="0" smtClean="0"/>
                    </a:p>
                    <a:p>
                      <a:endParaRPr lang="de-CH" baseline="0" dirty="0" smtClean="0"/>
                    </a:p>
                    <a:p>
                      <a:r>
                        <a:rPr lang="de-CH" baseline="0" dirty="0" smtClean="0"/>
                        <a:t>31.08.2024</a:t>
                      </a:r>
                      <a:endParaRPr lang="de-CH" baseline="0" dirty="0" smtClean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Obligatorische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smtClean="0"/>
                        <a:t>Bundesübung</a:t>
                      </a:r>
                    </a:p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Gemeindesprechstunde 9:00 – 11:30 Uhr</a:t>
                      </a:r>
                      <a:endParaRPr lang="de-CH" dirty="0" smtClean="0"/>
                    </a:p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432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665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973578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27113"/>
            <a:ext cx="7383462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Wigoltingen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3395662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Das Gemeindehaus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von Wigoltingen an der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Oberdorfstrasse 15</a:t>
            </a:r>
          </a:p>
        </p:txBody>
      </p:sp>
      <p:pic>
        <p:nvPicPr>
          <p:cNvPr id="93188" name="Picture 4" descr="Wigoltingen, Juli 2009 (5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776538"/>
            <a:ext cx="4535488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06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715963"/>
            <a:ext cx="5105400" cy="800100"/>
          </a:xfrm>
        </p:spPr>
        <p:txBody>
          <a:bodyPr/>
          <a:lstStyle/>
          <a:p>
            <a:pPr eaLnBrk="1" hangingPunct="1"/>
            <a:r>
              <a:rPr lang="de-CH" altLang="de-DE" smtClean="0"/>
              <a:t>Ortsteil Bonau</a:t>
            </a:r>
          </a:p>
        </p:txBody>
      </p:sp>
      <p:sp>
        <p:nvSpPr>
          <p:cNvPr id="94211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827088" y="1700213"/>
            <a:ext cx="3421062" cy="25209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Bonau ist für die Politische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Gemeinde Wigoltingen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mit der weiten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Thurlandschaft ein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wichtiges und sehr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Schönes Erholungsgebiet.</a:t>
            </a:r>
            <a:endParaRPr lang="de-CH" altLang="de-DE" smtClean="0"/>
          </a:p>
        </p:txBody>
      </p:sp>
      <p:sp>
        <p:nvSpPr>
          <p:cNvPr id="94212" name="Rectangle 5"/>
          <p:cNvSpPr>
            <a:spLocks noGrp="1" noChangeArrowheads="1"/>
          </p:cNvSpPr>
          <p:nvPr>
            <p:ph sz="quarter" idx="14"/>
          </p:nvPr>
        </p:nvSpPr>
        <p:spPr>
          <a:xfrm>
            <a:off x="4645025" y="2312988"/>
            <a:ext cx="3419475" cy="3494087"/>
          </a:xfr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94213" name="Picture 6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7" descr="Bonau,Sommer2007, Bänkli (1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844675"/>
            <a:ext cx="39211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42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6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10" descr="Bonau,Sommer2007, Buch für Walti und HU (4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038600"/>
            <a:ext cx="295116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715963"/>
            <a:ext cx="7239000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76475"/>
            <a:ext cx="6777037" cy="3509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schöne Thurlandschaft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in Bonau.</a:t>
            </a:r>
          </a:p>
        </p:txBody>
      </p:sp>
      <p:pic>
        <p:nvPicPr>
          <p:cNvPr id="95236" name="Picture 4" descr="Thur bei Bon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3775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03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0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8" descr="Thur, April 2007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268413"/>
            <a:ext cx="42481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22338" y="1058863"/>
            <a:ext cx="7326312" cy="406400"/>
          </a:xfrm>
        </p:spPr>
        <p:txBody>
          <a:bodyPr/>
          <a:lstStyle/>
          <a:p>
            <a:pPr algn="ctr"/>
            <a:r>
              <a:rPr lang="de-CH" altLang="de-DE" sz="2200" smtClean="0">
                <a:latin typeface="Trebuchet MS" panose="020B0603020202020204" pitchFamily="34" charset="0"/>
              </a:rPr>
              <a:t>Mitarbeiterinnen und Mitarbeiter </a:t>
            </a:r>
            <a:br>
              <a:rPr lang="de-CH" altLang="de-DE" sz="2200" smtClean="0">
                <a:latin typeface="Trebuchet MS" panose="020B0603020202020204" pitchFamily="34" charset="0"/>
              </a:rPr>
            </a:br>
            <a:r>
              <a:rPr lang="de-CH" altLang="de-DE" sz="2200" smtClean="0">
                <a:latin typeface="Trebuchet MS" panose="020B0603020202020204" pitchFamily="34" charset="0"/>
              </a:rPr>
              <a:t>in Verwaltung und Werkhof</a:t>
            </a:r>
          </a:p>
        </p:txBody>
      </p:sp>
      <p:pic>
        <p:nvPicPr>
          <p:cNvPr id="14339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2" y="1805875"/>
            <a:ext cx="102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84363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482976"/>
            <a:ext cx="102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61" y="3757157"/>
            <a:ext cx="102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781175"/>
            <a:ext cx="10191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7" y="4531847"/>
            <a:ext cx="10207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379788"/>
            <a:ext cx="1724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feld 27"/>
          <p:cNvSpPr txBox="1">
            <a:spLocks noChangeArrowheads="1"/>
          </p:cNvSpPr>
          <p:nvPr/>
        </p:nvSpPr>
        <p:spPr bwMode="auto">
          <a:xfrm>
            <a:off x="922338" y="1304527"/>
            <a:ext cx="17732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Burkhardt Franca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0" name="Textfeld 28"/>
          <p:cNvSpPr txBox="1">
            <a:spLocks noChangeArrowheads="1"/>
          </p:cNvSpPr>
          <p:nvPr/>
        </p:nvSpPr>
        <p:spPr bwMode="auto">
          <a:xfrm>
            <a:off x="2510519" y="1527571"/>
            <a:ext cx="1271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Bernhard Markus</a:t>
            </a:r>
          </a:p>
        </p:txBody>
      </p:sp>
      <p:sp>
        <p:nvSpPr>
          <p:cNvPr id="14351" name="Textfeld 29"/>
          <p:cNvSpPr txBox="1">
            <a:spLocks noChangeArrowheads="1"/>
          </p:cNvSpPr>
          <p:nvPr/>
        </p:nvSpPr>
        <p:spPr bwMode="auto">
          <a:xfrm>
            <a:off x="4121150" y="1619250"/>
            <a:ext cx="11033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Rüegg Andrea</a:t>
            </a:r>
          </a:p>
        </p:txBody>
      </p:sp>
      <p:sp>
        <p:nvSpPr>
          <p:cNvPr id="14352" name="Textfeld 30"/>
          <p:cNvSpPr txBox="1">
            <a:spLocks noChangeArrowheads="1"/>
          </p:cNvSpPr>
          <p:nvPr/>
        </p:nvSpPr>
        <p:spPr bwMode="auto">
          <a:xfrm>
            <a:off x="5715000" y="1541463"/>
            <a:ext cx="10795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>
                <a:latin typeface="Trebuchet MS" panose="020B0603020202020204" pitchFamily="34" charset="0"/>
              </a:rPr>
              <a:t>Huber David</a:t>
            </a:r>
          </a:p>
        </p:txBody>
      </p:sp>
      <p:sp>
        <p:nvSpPr>
          <p:cNvPr id="14353" name="Textfeld 31"/>
          <p:cNvSpPr txBox="1">
            <a:spLocks noChangeArrowheads="1"/>
          </p:cNvSpPr>
          <p:nvPr/>
        </p:nvSpPr>
        <p:spPr bwMode="auto">
          <a:xfrm>
            <a:off x="7097549" y="1117601"/>
            <a:ext cx="1276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Geisser Robin</a:t>
            </a:r>
          </a:p>
        </p:txBody>
      </p:sp>
      <p:sp>
        <p:nvSpPr>
          <p:cNvPr id="14354" name="Textfeld 32"/>
          <p:cNvSpPr txBox="1">
            <a:spLocks noChangeArrowheads="1"/>
          </p:cNvSpPr>
          <p:nvPr/>
        </p:nvSpPr>
        <p:spPr bwMode="auto">
          <a:xfrm>
            <a:off x="7080250" y="3119438"/>
            <a:ext cx="1365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err="1">
                <a:latin typeface="Trebuchet MS" panose="020B0603020202020204" pitchFamily="34" charset="0"/>
              </a:rPr>
              <a:t>Truninger</a:t>
            </a:r>
            <a:r>
              <a:rPr lang="de-CH" altLang="de-DE" sz="1100" dirty="0">
                <a:latin typeface="Trebuchet MS" panose="020B0603020202020204" pitchFamily="34" charset="0"/>
              </a:rPr>
              <a:t> Andreas</a:t>
            </a:r>
          </a:p>
        </p:txBody>
      </p:sp>
      <p:sp>
        <p:nvSpPr>
          <p:cNvPr id="14355" name="Textfeld 33"/>
          <p:cNvSpPr txBox="1">
            <a:spLocks noChangeArrowheads="1"/>
          </p:cNvSpPr>
          <p:nvPr/>
        </p:nvSpPr>
        <p:spPr bwMode="auto">
          <a:xfrm>
            <a:off x="4347621" y="3824452"/>
            <a:ext cx="14430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 smtClean="0">
                <a:latin typeface="Trebuchet MS" panose="020B0603020202020204" pitchFamily="34" charset="0"/>
              </a:rPr>
              <a:t>Michel Vanessa</a:t>
            </a:r>
            <a:endParaRPr lang="de-CH" altLang="de-DE" sz="1100" dirty="0">
              <a:latin typeface="Trebuchet MS" panose="020B0603020202020204" pitchFamily="34" charset="0"/>
            </a:endParaRPr>
          </a:p>
        </p:txBody>
      </p:sp>
      <p:sp>
        <p:nvSpPr>
          <p:cNvPr id="14356" name="Textfeld 34"/>
          <p:cNvSpPr txBox="1">
            <a:spLocks noChangeArrowheads="1"/>
          </p:cNvSpPr>
          <p:nvPr/>
        </p:nvSpPr>
        <p:spPr bwMode="auto">
          <a:xfrm>
            <a:off x="659578" y="3221039"/>
            <a:ext cx="1252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Goldinger Maya</a:t>
            </a:r>
          </a:p>
        </p:txBody>
      </p:sp>
      <p:sp>
        <p:nvSpPr>
          <p:cNvPr id="14357" name="Textfeld 35"/>
          <p:cNvSpPr txBox="1">
            <a:spLocks noChangeArrowheads="1"/>
          </p:cNvSpPr>
          <p:nvPr/>
        </p:nvSpPr>
        <p:spPr bwMode="auto">
          <a:xfrm>
            <a:off x="1733551" y="4267741"/>
            <a:ext cx="1276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Gallmann Ursina</a:t>
            </a:r>
          </a:p>
        </p:txBody>
      </p:sp>
      <p:sp>
        <p:nvSpPr>
          <p:cNvPr id="14358" name="Textfeld 36"/>
          <p:cNvSpPr txBox="1">
            <a:spLocks noChangeArrowheads="1"/>
          </p:cNvSpPr>
          <p:nvPr/>
        </p:nvSpPr>
        <p:spPr bwMode="auto">
          <a:xfrm>
            <a:off x="3009901" y="3495220"/>
            <a:ext cx="12652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 sz="1100" dirty="0">
                <a:latin typeface="Trebuchet MS" panose="020B0603020202020204" pitchFamily="34" charset="0"/>
              </a:rPr>
              <a:t>Widmer Martina</a:t>
            </a:r>
          </a:p>
        </p:txBody>
      </p:sp>
      <p:pic>
        <p:nvPicPr>
          <p:cNvPr id="14360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270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270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9538"/>
            <a:ext cx="10207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7" y="1543293"/>
            <a:ext cx="1091647" cy="16369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30778" y="4460587"/>
            <a:ext cx="1416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>
                <a:latin typeface="Trebuchet MS" panose="020B0603020202020204" pitchFamily="34" charset="0"/>
              </a:rPr>
              <a:t>Hasler Gabriel</a:t>
            </a:r>
            <a:endParaRPr lang="de-CH" sz="1100" dirty="0">
              <a:latin typeface="Trebuchet MS" panose="020B0603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31" y="4720684"/>
            <a:ext cx="1293438" cy="15132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68" y="4084803"/>
            <a:ext cx="1125499" cy="16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16270"/>
      </p:ext>
    </p:extLst>
  </p:cSld>
  <p:clrMapOvr>
    <a:masterClrMapping/>
  </p:clrMapOvr>
  <p:transition advTm="10531">
    <p:split orient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pic>
        <p:nvPicPr>
          <p:cNvPr id="962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6738"/>
            <a:ext cx="40894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7350"/>
            <a:ext cx="42465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Weiten von Bonau...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633663"/>
            <a:ext cx="432435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3492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49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7" descr="Bonau,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3027363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71500"/>
            <a:ext cx="7169150" cy="769938"/>
          </a:xfrm>
        </p:spPr>
        <p:txBody>
          <a:bodyPr/>
          <a:lstStyle/>
          <a:p>
            <a:pPr eaLnBrk="1" hangingPunct="1"/>
            <a:r>
              <a:rPr lang="de-CH" altLang="de-DE" sz="3500" smtClean="0"/>
              <a:t>Impressionen von Bonau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341438"/>
            <a:ext cx="7559675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9" name="Picture 6" descr="Weite Felder in der Thurebene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002088"/>
            <a:ext cx="352901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8" descr="Thurdamm bei Bon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2088"/>
            <a:ext cx="360521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</a:t>
            </a:r>
            <a:br>
              <a:rPr lang="de-CH" altLang="de-DE" sz="3400" smtClean="0"/>
            </a:br>
            <a:r>
              <a:rPr lang="de-CH" altLang="de-DE" sz="3400" smtClean="0"/>
              <a:t>von Bonau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5232400" y="1620838"/>
            <a:ext cx="3444875" cy="45307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Zu einem attraktiven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Naherholungsgebiet im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Raum Wigoltingen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gehört der Vago-Weiher.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539750" y="4797425"/>
            <a:ext cx="4537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CH" altLang="de-DE" sz="2000" dirty="0" smtClean="0">
                <a:latin typeface="+mn-lt"/>
              </a:rPr>
              <a:t>Bei der Gemeinde Wigoltingen können Wochen-, Monats- und Jahresfischereikarten bezogen werden.</a:t>
            </a:r>
          </a:p>
        </p:txBody>
      </p:sp>
      <p:pic>
        <p:nvPicPr>
          <p:cNvPr id="9933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9" descr="S:\Daten\Diverses\Homepage Wigoltingen\Fotos\AAA FOTOS FÜR NEUE HP 2016\Vago Weiher 2016\DSC05093 Vagowei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32400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11" descr="S:\Daten\Diverses\Homepage Wigoltingen\Fotos\AAA FOTOS FÜR NEUE HP 2016\Vago Weiher 2016\DSC05083 Vagoweih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13100"/>
            <a:ext cx="21097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024687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Ortsteil Engwang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4213" y="2276475"/>
            <a:ext cx="3095625" cy="331311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Mit dem prachtvollen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Schloss Altenklingen,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das seit fast 420 Jahren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im Besitz der Familie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Zollikofer ist, hat die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Region Engwang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nebst seinen schönen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Riegelbauten eine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besondere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Sehenswürdigkeit.</a:t>
            </a:r>
            <a:r>
              <a:rPr lang="de-CH" altLang="de-DE" sz="1800" smtClean="0"/>
              <a:t> </a:t>
            </a:r>
          </a:p>
        </p:txBody>
      </p:sp>
      <p:pic>
        <p:nvPicPr>
          <p:cNvPr id="100356" name="Picture 5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9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397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10" descr="S:\Daten\Diverses\Homepage Wigoltingen\Fotos\AAA FOTOS FÜR NEUE HP 2016\Auswahl Wigoltingen Fotos Redesign HP 2017\Sommer HP Wigoltingen 2017 uebermittelt 14.07.2017\BD26283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2420938"/>
            <a:ext cx="4356100" cy="2886075"/>
          </a:xfrm>
          <a:noFill/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027113"/>
            <a:ext cx="7024687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Engwang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3924300" y="1789113"/>
            <a:ext cx="4029075" cy="31051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de-CH" altLang="de-DE" sz="200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Die Riegelbauten im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de-DE" sz="2000" smtClean="0"/>
              <a:t>Ortsteil Engwang...</a:t>
            </a:r>
          </a:p>
        </p:txBody>
      </p:sp>
      <p:pic>
        <p:nvPicPr>
          <p:cNvPr id="101380" name="Picture 4" descr="Engwang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743075"/>
            <a:ext cx="300037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8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9" descr="S:\Daten\Diverses\Homepage Wigoltingen\Fotos\Engwang\Engwang_Wagerswil 2009_08 (13)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3409950"/>
            <a:ext cx="37544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10" descr="S:\Daten\Diverses\Homepage Wigoltingen\Fotos\Engwang\Engwang, Dorfstrasse, 15.02.2009 (1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052513"/>
            <a:ext cx="11938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836613"/>
            <a:ext cx="6121400" cy="6731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von Engwang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02404" name="Picture 4" descr="Wagerswil, August 2009 (2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1684338"/>
            <a:ext cx="665162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275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513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Engwang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03428" name="Picture 5" descr="Engwang 2009 (3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38179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11" descr="Engwang,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908050"/>
            <a:ext cx="3267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endParaRPr lang="de-CH" altLang="de-DE" sz="3400" smtClean="0"/>
          </a:p>
        </p:txBody>
      </p:sp>
      <p:pic>
        <p:nvPicPr>
          <p:cNvPr id="104451" name="Picture 4" descr="Lamperswil, Juli 2009 (3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3933825"/>
            <a:ext cx="3455988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50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513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0" descr="U:\Documents\Diverses\Homepage Wigoltingen\Fotos\Frühling\Blühende Birnbäume bei Wigoltingen (2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341438"/>
            <a:ext cx="3128963" cy="2087562"/>
          </a:xfrm>
          <a:noFill/>
        </p:spPr>
      </p:pic>
      <p:pic>
        <p:nvPicPr>
          <p:cNvPr id="104455" name="Picture 11" descr="U:\Documents\Diverses\Homepage Wigoltingen\Fotos\Wigoltingen\Winter 2013\DSC01165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41719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7024687" cy="6016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altLang="de-DE" dirty="0" smtClean="0"/>
              <a:t>Ortsteil </a:t>
            </a:r>
            <a:r>
              <a:rPr lang="de-CH" altLang="de-DE" dirty="0" err="1" smtClean="0"/>
              <a:t>Illhart</a:t>
            </a:r>
            <a:endParaRPr lang="de-CH" altLang="de-DE" dirty="0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188" y="1844675"/>
            <a:ext cx="7413625" cy="10795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Die sonnige und Schöne Lage dieses Gemeindeteils lädt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zu gemütlichen Spaziergängen mit wunderschöner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CH" altLang="de-DE" sz="2000" smtClean="0"/>
              <a:t>Aussicht In die Alpen ein.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de-CH" altLang="de-DE" sz="2000" smtClean="0"/>
          </a:p>
        </p:txBody>
      </p:sp>
      <p:pic>
        <p:nvPicPr>
          <p:cNvPr id="105476" name="Picture 5" descr="Bonau,Sommer2007, Bänkli (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5524500"/>
            <a:ext cx="26955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12" descr="20090813_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4175"/>
            <a:ext cx="31670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5" descr="Illhart, 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86138"/>
            <a:ext cx="448945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908050"/>
            <a:ext cx="7312025" cy="746125"/>
          </a:xfrm>
        </p:spPr>
        <p:txBody>
          <a:bodyPr/>
          <a:lstStyle/>
          <a:p>
            <a:pPr eaLnBrk="1" hangingPunct="1"/>
            <a:r>
              <a:rPr lang="de-CH" altLang="de-DE" smtClean="0"/>
              <a:t>TERMINE ++++ NEWS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288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050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84213" y="1628775"/>
          <a:ext cx="7632700" cy="5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r>
                        <a:rPr lang="de-CH" sz="1900" b="0" baseline="0" dirty="0" smtClean="0">
                          <a:solidFill>
                            <a:schemeClr val="tx1"/>
                          </a:solidFill>
                        </a:rPr>
                        <a:t>Die nächsten Termine in der Politischen Gemeinde Wigoltingen:</a:t>
                      </a:r>
                      <a:endParaRPr lang="de-CH" sz="19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91438" marR="91438" marT="45790" marB="457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712788" y="2276873"/>
          <a:ext cx="7963669" cy="4366578"/>
        </p:xfrm>
        <a:graphic>
          <a:graphicData uri="http://schemas.openxmlformats.org/drawingml/2006/table">
            <a:tbl>
              <a:tblPr/>
              <a:tblGrid>
                <a:gridCol w="235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559"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baseline="0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694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01.</a:t>
                      </a:r>
                      <a:r>
                        <a:rPr lang="de-CH" baseline="0" dirty="0" smtClean="0"/>
                        <a:t> August</a:t>
                      </a:r>
                      <a:r>
                        <a:rPr lang="de-CH" dirty="0" smtClean="0"/>
                        <a:t> 2024</a:t>
                      </a:r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1. August</a:t>
                      </a:r>
                      <a:r>
                        <a:rPr lang="de-CH" baseline="0" dirty="0" smtClean="0"/>
                        <a:t> Brunch</a:t>
                      </a:r>
                      <a:endParaRPr lang="de-CH" dirty="0" smtClean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331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16.</a:t>
                      </a:r>
                      <a:r>
                        <a:rPr lang="de-CH" baseline="0" dirty="0" smtClean="0"/>
                        <a:t> August 2024</a:t>
                      </a:r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Papiersammlung beim Werkhof</a:t>
                      </a:r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727"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baseline="0" dirty="0" smtClean="0"/>
                        <a:t>23. August 2024</a:t>
                      </a:r>
                      <a:endParaRPr lang="de-CH" dirty="0" smtClean="0"/>
                    </a:p>
                    <a:p>
                      <a:endParaRPr lang="de-CH" baseline="0" dirty="0" smtClean="0"/>
                    </a:p>
                    <a:p>
                      <a:r>
                        <a:rPr lang="de-CH" baseline="0" dirty="0" smtClean="0"/>
                        <a:t>31.08.2024</a:t>
                      </a:r>
                      <a:endParaRPr lang="de-CH" baseline="0" dirty="0" smtClean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Obligatorische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smtClean="0"/>
                        <a:t>Bundesübung</a:t>
                      </a:r>
                    </a:p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Gemeindesprechstunde 9:00 – 11:30 Uhr</a:t>
                      </a:r>
                      <a:endParaRPr lang="de-CH" dirty="0" smtClean="0"/>
                    </a:p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432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665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CH" sz="1800" dirty="0"/>
                    </a:p>
                  </a:txBody>
                  <a:tcPr marL="91428" marR="91428" marT="45787" marB="4578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781017"/>
      </p:ext>
    </p:extLst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908050"/>
            <a:ext cx="7024688" cy="1143000"/>
          </a:xfrm>
        </p:spPr>
        <p:txBody>
          <a:bodyPr/>
          <a:lstStyle/>
          <a:p>
            <a:pPr eaLnBrk="1" hangingPunct="1"/>
            <a:r>
              <a:rPr lang="de-CH" altLang="de-DE" sz="3400" smtClean="0"/>
              <a:t>Impressionen </a:t>
            </a:r>
            <a:br>
              <a:rPr lang="de-CH" altLang="de-DE" sz="3400" smtClean="0"/>
            </a:br>
            <a:r>
              <a:rPr lang="de-CH" altLang="de-DE" sz="3400" smtClean="0"/>
              <a:t>von Illhart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06500" name="Picture 5" descr="Lamperswil, August (7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2425"/>
            <a:ext cx="424973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968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34925"/>
            <a:ext cx="438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10" descr="Illhart,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73463"/>
            <a:ext cx="4067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31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2354</Words>
  <Application>Microsoft Office PowerPoint</Application>
  <PresentationFormat>Bildschirmpräsentation (4:3)</PresentationFormat>
  <Paragraphs>740</Paragraphs>
  <Slides>90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90</vt:i4>
      </vt:variant>
    </vt:vector>
  </HeadingPairs>
  <TitlesOfParts>
    <vt:vector size="99" baseType="lpstr">
      <vt:lpstr>Arial</vt:lpstr>
      <vt:lpstr>Calibri</vt:lpstr>
      <vt:lpstr>Century Gothic</vt:lpstr>
      <vt:lpstr>Times New Roman</vt:lpstr>
      <vt:lpstr>Trebuchet MS</vt:lpstr>
      <vt:lpstr>Wingdings</vt:lpstr>
      <vt:lpstr>Wingdings 2</vt:lpstr>
      <vt:lpstr>Austin</vt:lpstr>
      <vt:lpstr>Acrobat Document</vt:lpstr>
      <vt:lpstr>PowerPoint-Präsentation</vt:lpstr>
      <vt:lpstr>Öffnungszeiten Gemeindeverwaltung</vt:lpstr>
      <vt:lpstr>Öffnungszeiten Gemeindeverwaltung</vt:lpstr>
      <vt:lpstr>Gemeinderat</vt:lpstr>
      <vt:lpstr>Zahlen und Fakten</vt:lpstr>
      <vt:lpstr>PowerPoint-Präsentation</vt:lpstr>
      <vt:lpstr>Mitarbeiterinnen und Mitarbeiter  in Verwaltung und Werkhof</vt:lpstr>
      <vt:lpstr>Mitarbeiterinnen und Mitarbeiter  in Verwaltung und Werkhof</vt:lpstr>
      <vt:lpstr>TERMINE ++++ NEWS</vt:lpstr>
      <vt:lpstr>Angebote und Preisliste</vt:lpstr>
      <vt:lpstr>Geschichte</vt:lpstr>
      <vt:lpstr>Gemeinde-Sprechstunden</vt:lpstr>
      <vt:lpstr>PowerPoint-Präsentation</vt:lpstr>
      <vt:lpstr>  „Bücher-Ecke“ Wigoltingen im Gemeindehaus.</vt:lpstr>
      <vt:lpstr>PowerPoint-Präsentation</vt:lpstr>
      <vt:lpstr>Geschichte</vt:lpstr>
      <vt:lpstr>Gemeinde Wigoltingen</vt:lpstr>
      <vt:lpstr>Gemeinde Wigoltingen</vt:lpstr>
      <vt:lpstr>Gemeinde Wigoltingen</vt:lpstr>
      <vt:lpstr>Gemeinde Wigoltingen</vt:lpstr>
      <vt:lpstr>PowerPoint-Präsentation</vt:lpstr>
      <vt:lpstr>Mitarbeiterinnen und Mitarbeiter  in Verwaltung und Werkhof</vt:lpstr>
      <vt:lpstr>Mitarbeiterinnen und Mitarbeiter  in Verwaltung und Werkhof</vt:lpstr>
      <vt:lpstr>Gemeinde Wigoltingen</vt:lpstr>
      <vt:lpstr>  „Bücher-Ecke“ Wigoltingen im Gemeindehaus.</vt:lpstr>
      <vt:lpstr>Ortsteil Wigoltingen</vt:lpstr>
      <vt:lpstr>Ortsteil Wigoltingen</vt:lpstr>
      <vt:lpstr>Impressionen von Wigoltingen</vt:lpstr>
      <vt:lpstr>  Impressionen von Wigoltingen</vt:lpstr>
      <vt:lpstr>  Impressionen von Wigoltingen</vt:lpstr>
      <vt:lpstr>TERMINE ++++ NEWS</vt:lpstr>
      <vt:lpstr>Impressionen  von Wigoltingen</vt:lpstr>
      <vt:lpstr>Ortsteil Bonau</vt:lpstr>
      <vt:lpstr>Impressionen von Bonau</vt:lpstr>
      <vt:lpstr>PowerPoint-Präsentation</vt:lpstr>
      <vt:lpstr>Impressionen von Bonau</vt:lpstr>
      <vt:lpstr>Impressionen von Bonau</vt:lpstr>
      <vt:lpstr>Impressionen von Bonau</vt:lpstr>
      <vt:lpstr>Ortsteil Engwang</vt:lpstr>
      <vt:lpstr>Impressionen von Engwang</vt:lpstr>
      <vt:lpstr>Impressionen von Engwang</vt:lpstr>
      <vt:lpstr>Impressionen  von Engwang </vt:lpstr>
      <vt:lpstr>Impressionen  </vt:lpstr>
      <vt:lpstr>Ortsteil Illhart</vt:lpstr>
      <vt:lpstr>Impressionen  von Illhart</vt:lpstr>
      <vt:lpstr>PowerPoint-Präsentation</vt:lpstr>
      <vt:lpstr>Öffnungszeiten Gemeindeverwaltung</vt:lpstr>
      <vt:lpstr>Öffnungszeiten Gemeindeverwaltung</vt:lpstr>
      <vt:lpstr>Gemeinderat</vt:lpstr>
      <vt:lpstr>Zahlen und Fakten</vt:lpstr>
      <vt:lpstr>PowerPoint-Präsentation</vt:lpstr>
      <vt:lpstr>Mitarbeiterinnen und Mitarbeiter  in Verwaltung und Werkhof</vt:lpstr>
      <vt:lpstr>Mitarbeiterinnen und Mitarbeiter  in Verwaltung und Werkhof</vt:lpstr>
      <vt:lpstr>TERMINE ++++ NEWS</vt:lpstr>
      <vt:lpstr>Angebote und Preisliste</vt:lpstr>
      <vt:lpstr>Geschichte</vt:lpstr>
      <vt:lpstr>PowerPoint-Präsentation</vt:lpstr>
      <vt:lpstr>Gemeinde-Sprechstunden</vt:lpstr>
      <vt:lpstr>  „Bücher-Ecke“ Wigoltingen im Gemeindehaus.</vt:lpstr>
      <vt:lpstr>PowerPoint-Präsentation</vt:lpstr>
      <vt:lpstr>Geschichte</vt:lpstr>
      <vt:lpstr>Gemeinde Wigoltingen</vt:lpstr>
      <vt:lpstr>Gemeinde Wigoltingen</vt:lpstr>
      <vt:lpstr>Gemeinde Wigoltingen</vt:lpstr>
      <vt:lpstr>Gemeinde Wigoltingen</vt:lpstr>
      <vt:lpstr>PowerPoint-Präsentation</vt:lpstr>
      <vt:lpstr>Mitarbeiterinnen und Mitarbeiter  in Verwaltung und Werkhof</vt:lpstr>
      <vt:lpstr>Mitarbeiterinnen und Mitarbeiter  in Verwaltung und Werkhof</vt:lpstr>
      <vt:lpstr>Gemeinde Wigoltingen</vt:lpstr>
      <vt:lpstr>  „Bücher-Ecke“ Wigoltingen im Gemeindehaus.</vt:lpstr>
      <vt:lpstr>Ortsteil Wigoltingen</vt:lpstr>
      <vt:lpstr>Ortsteil Wigoltingen</vt:lpstr>
      <vt:lpstr>Impressionen von Wigoltingen</vt:lpstr>
      <vt:lpstr>  Impressionen von Wigoltingen</vt:lpstr>
      <vt:lpstr>  Impressionen von Wigoltingen</vt:lpstr>
      <vt:lpstr>TERMINE ++++ NEWS</vt:lpstr>
      <vt:lpstr>Impressionen  von Wigoltingen</vt:lpstr>
      <vt:lpstr>Ortsteil Bonau</vt:lpstr>
      <vt:lpstr>Impressionen von Bonau</vt:lpstr>
      <vt:lpstr>PowerPoint-Präsentation</vt:lpstr>
      <vt:lpstr>Impressionen von Bonau</vt:lpstr>
      <vt:lpstr>Impressionen von Bonau</vt:lpstr>
      <vt:lpstr>Impressionen von Bonau</vt:lpstr>
      <vt:lpstr>Ortsteil Engwang</vt:lpstr>
      <vt:lpstr>Impressionen von Engwang</vt:lpstr>
      <vt:lpstr>Impressionen von Engwang</vt:lpstr>
      <vt:lpstr>Impressionen  von Engwang </vt:lpstr>
      <vt:lpstr>Impressionen  </vt:lpstr>
      <vt:lpstr>Ortsteil Illhart</vt:lpstr>
      <vt:lpstr>Impressionen  von Illhart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von Wigoltingen</dc:title>
  <dc:creator>Stoll Sandro, EDV-Verantwortlicher</dc:creator>
  <cp:lastModifiedBy>Vanessa Michel</cp:lastModifiedBy>
  <cp:revision>404</cp:revision>
  <dcterms:created xsi:type="dcterms:W3CDTF">2009-07-31T09:19:27Z</dcterms:created>
  <dcterms:modified xsi:type="dcterms:W3CDTF">2024-08-07T09:47:13Z</dcterms:modified>
</cp:coreProperties>
</file>